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23" r:id="rId1"/>
  </p:sldMasterIdLst>
  <p:notesMasterIdLst>
    <p:notesMasterId r:id="rId22"/>
  </p:notesMasterIdLst>
  <p:handoutMasterIdLst>
    <p:handoutMasterId r:id="rId23"/>
  </p:handoutMasterIdLst>
  <p:sldIdLst>
    <p:sldId id="623" r:id="rId2"/>
    <p:sldId id="1151" r:id="rId3"/>
    <p:sldId id="1275" r:id="rId4"/>
    <p:sldId id="1280" r:id="rId5"/>
    <p:sldId id="2492" r:id="rId6"/>
    <p:sldId id="2495" r:id="rId7"/>
    <p:sldId id="2496" r:id="rId8"/>
    <p:sldId id="2497" r:id="rId9"/>
    <p:sldId id="2498" r:id="rId10"/>
    <p:sldId id="925" r:id="rId11"/>
    <p:sldId id="1173" r:id="rId12"/>
    <p:sldId id="298" r:id="rId13"/>
    <p:sldId id="2493" r:id="rId14"/>
    <p:sldId id="261" r:id="rId15"/>
    <p:sldId id="318" r:id="rId16"/>
    <p:sldId id="2494" r:id="rId17"/>
    <p:sldId id="1156" r:id="rId18"/>
    <p:sldId id="1157" r:id="rId19"/>
    <p:sldId id="432" r:id="rId20"/>
    <p:sldId id="928" r:id="rId21"/>
  </p:sldIdLst>
  <p:sldSz cx="14630400" cy="8229600"/>
  <p:notesSz cx="6858000" cy="9144000"/>
  <p:defaultTex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92" userDrawn="1">
          <p15:clr>
            <a:srgbClr val="A4A3A4"/>
          </p15:clr>
        </p15:guide>
        <p15:guide id="2" pos="460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31B8CA"/>
    <a:srgbClr val="A63F1E"/>
    <a:srgbClr val="719500"/>
    <a:srgbClr val="820150"/>
    <a:srgbClr val="367B8E"/>
    <a:srgbClr val="007836"/>
    <a:srgbClr val="000000"/>
    <a:srgbClr val="CCFFFF"/>
    <a:srgbClr val="E2EDF0"/>
    <a:srgbClr val="BE0F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56DD65C-46FC-419B-B3CB-1BBFECCE4AD7}" v="5" dt="2025-06-04T18:11:45.6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593" autoAdjust="0"/>
    <p:restoredTop sz="95161" autoAdjust="0"/>
  </p:normalViewPr>
  <p:slideViewPr>
    <p:cSldViewPr snapToGrid="0" snapToObjects="1">
      <p:cViewPr varScale="1">
        <p:scale>
          <a:sx n="85" d="100"/>
          <a:sy n="85" d="100"/>
        </p:scale>
        <p:origin x="1344" y="90"/>
      </p:cViewPr>
      <p:guideLst>
        <p:guide orient="horz" pos="2592"/>
        <p:guide pos="4608"/>
      </p:guideLst>
    </p:cSldViewPr>
  </p:slideViewPr>
  <p:notesTextViewPr>
    <p:cViewPr>
      <p:scale>
        <a:sx n="1" d="1"/>
        <a:sy n="1" d="1"/>
      </p:scale>
      <p:origin x="0" y="0"/>
    </p:cViewPr>
  </p:notesTextViewPr>
  <p:notesViewPr>
    <p:cSldViewPr snapToGrid="0" snapToObjects="1">
      <p:cViewPr varScale="1">
        <p:scale>
          <a:sx n="117" d="100"/>
          <a:sy n="117" d="100"/>
        </p:scale>
        <p:origin x="4976"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6A69A9C-1087-184F-8370-423E175D9D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9090E3D-F5E5-0D40-B323-A25B85CF9E8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06E50B8-2EF8-564F-AE86-D84E6C503530}" type="datetimeFigureOut">
              <a:rPr lang="en-US" smtClean="0"/>
              <a:t>6/4/2025</a:t>
            </a:fld>
            <a:endParaRPr lang="en-US"/>
          </a:p>
        </p:txBody>
      </p:sp>
      <p:sp>
        <p:nvSpPr>
          <p:cNvPr id="4" name="Footer Placeholder 3">
            <a:extLst>
              <a:ext uri="{FF2B5EF4-FFF2-40B4-BE49-F238E27FC236}">
                <a16:creationId xmlns:a16="http://schemas.microsoft.com/office/drawing/2014/main" id="{64E3AA97-2F38-5340-B685-1E0EA3E358D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2B732F3-25A6-284F-A24C-5FD21AE6BE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078BA3-E235-9946-9A4D-07E907F688D0}" type="slidenum">
              <a:rPr lang="en-US" smtClean="0"/>
              <a:t>‹#›</a:t>
            </a:fld>
            <a:endParaRPr lang="en-US"/>
          </a:p>
        </p:txBody>
      </p:sp>
    </p:spTree>
    <p:extLst>
      <p:ext uri="{BB962C8B-B14F-4D97-AF65-F5344CB8AC3E}">
        <p14:creationId xmlns:p14="http://schemas.microsoft.com/office/powerpoint/2010/main" val="41940003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C8D20-1945-7145-91A2-3D134BDA25E2}" type="datetimeFigureOut">
              <a:rPr lang="en-US" smtClean="0"/>
              <a:t>6/4/2025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0104DB-87CA-D64F-AB86-DB2520DDF5D7}" type="slidenum">
              <a:rPr lang="en-US" smtClean="0"/>
              <a:t>‹#›</a:t>
            </a:fld>
            <a:endParaRPr lang="en-US"/>
          </a:p>
        </p:txBody>
      </p:sp>
    </p:spTree>
    <p:extLst>
      <p:ext uri="{BB962C8B-B14F-4D97-AF65-F5344CB8AC3E}">
        <p14:creationId xmlns:p14="http://schemas.microsoft.com/office/powerpoint/2010/main" val="3614055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1</a:t>
            </a:fld>
            <a:endParaRPr lang="en-US"/>
          </a:p>
        </p:txBody>
      </p:sp>
    </p:spTree>
    <p:extLst>
      <p:ext uri="{BB962C8B-B14F-4D97-AF65-F5344CB8AC3E}">
        <p14:creationId xmlns:p14="http://schemas.microsoft.com/office/powerpoint/2010/main" val="13055389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p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8" name="Google Shape;708;p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48838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10</a:t>
            </a:fld>
            <a:endParaRPr lang="en-US"/>
          </a:p>
        </p:txBody>
      </p:sp>
    </p:spTree>
    <p:extLst>
      <p:ext uri="{BB962C8B-B14F-4D97-AF65-F5344CB8AC3E}">
        <p14:creationId xmlns:p14="http://schemas.microsoft.com/office/powerpoint/2010/main" val="15998485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0104DB-87CA-D64F-AB86-DB2520DDF5D7}" type="slidenum">
              <a:rPr lang="en-US" smtClean="0"/>
              <a:t>11</a:t>
            </a:fld>
            <a:endParaRPr lang="en-US"/>
          </a:p>
        </p:txBody>
      </p:sp>
    </p:spTree>
    <p:extLst>
      <p:ext uri="{BB962C8B-B14F-4D97-AF65-F5344CB8AC3E}">
        <p14:creationId xmlns:p14="http://schemas.microsoft.com/office/powerpoint/2010/main" val="3299358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131" indent="-176131">
              <a:buFontTx/>
              <a:buChar char="-"/>
            </a:pPr>
            <a:endParaRPr lang="en-US" baseline="0" dirty="0"/>
          </a:p>
        </p:txBody>
      </p:sp>
      <p:sp>
        <p:nvSpPr>
          <p:cNvPr id="4" name="Slide Number Placeholder 3"/>
          <p:cNvSpPr>
            <a:spLocks noGrp="1"/>
          </p:cNvSpPr>
          <p:nvPr>
            <p:ph type="sldNum" sz="quarter" idx="10"/>
          </p:nvPr>
        </p:nvSpPr>
        <p:spPr/>
        <p:txBody>
          <a:bodyPr/>
          <a:lstStyle/>
          <a:p>
            <a:fld id="{710104DB-87CA-D64F-AB86-DB2520DDF5D7}" type="slidenum">
              <a:rPr lang="en-US" smtClean="0"/>
              <a:t>19</a:t>
            </a:fld>
            <a:endParaRPr lang="en-US"/>
          </a:p>
        </p:txBody>
      </p:sp>
    </p:spTree>
    <p:extLst>
      <p:ext uri="{BB962C8B-B14F-4D97-AF65-F5344CB8AC3E}">
        <p14:creationId xmlns:p14="http://schemas.microsoft.com/office/powerpoint/2010/main" val="391772180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jp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5.png"/><Relationship Id="rId4" Type="http://schemas.openxmlformats.org/officeDocument/2006/relationships/image" Target="../media/image4.png"/><Relationship Id="rId9"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_Plain_Bla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B7289D2-1224-C341-B224-04C5855E3D03}"/>
              </a:ext>
            </a:extLst>
          </p:cNvPr>
          <p:cNvPicPr>
            <a:picLocks noChangeAspect="1"/>
          </p:cNvPicPr>
          <p:nvPr userDrawn="1"/>
        </p:nvPicPr>
        <p:blipFill>
          <a:blip r:embed="rId3"/>
          <a:stretch>
            <a:fillRect/>
          </a:stretch>
        </p:blipFill>
        <p:spPr>
          <a:xfrm>
            <a:off x="0" y="0"/>
            <a:ext cx="14630400" cy="8229600"/>
          </a:xfrm>
          <a:prstGeom prst="rect">
            <a:avLst/>
          </a:prstGeom>
        </p:spPr>
      </p:pic>
      <p:sp>
        <p:nvSpPr>
          <p:cNvPr id="6" name="Rectangle 5">
            <a:extLst>
              <a:ext uri="{FF2B5EF4-FFF2-40B4-BE49-F238E27FC236}">
                <a16:creationId xmlns:a16="http://schemas.microsoft.com/office/drawing/2014/main" id="{458BD689-91DA-4A4E-9531-B06ECB8793E8}"/>
              </a:ext>
            </a:extLst>
          </p:cNvPr>
          <p:cNvSpPr/>
          <p:nvPr userDrawn="1"/>
        </p:nvSpPr>
        <p:spPr>
          <a:xfrm>
            <a:off x="-2396" y="7086600"/>
            <a:ext cx="14630400" cy="11439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p>
        </p:txBody>
      </p:sp>
      <p:sp>
        <p:nvSpPr>
          <p:cNvPr id="2" name="Title 1"/>
          <p:cNvSpPr>
            <a:spLocks noGrp="1"/>
          </p:cNvSpPr>
          <p:nvPr>
            <p:ph type="ctrTitle"/>
          </p:nvPr>
        </p:nvSpPr>
        <p:spPr>
          <a:xfrm>
            <a:off x="454385" y="431800"/>
            <a:ext cx="5937948" cy="2928103"/>
          </a:xfrm>
          <a:prstGeom prst="rect">
            <a:avLst/>
          </a:prstGeom>
        </p:spPr>
        <p:txBody>
          <a:bodyPr lIns="0" tIns="0" rIns="0" bIns="0" anchor="b">
            <a:noAutofit/>
          </a:bodyPr>
          <a:lstStyle>
            <a:lvl1pPr algn="l">
              <a:defRPr sz="40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20" name="Text Placeholder 19">
            <a:extLst>
              <a:ext uri="{FF2B5EF4-FFF2-40B4-BE49-F238E27FC236}">
                <a16:creationId xmlns:a16="http://schemas.microsoft.com/office/drawing/2014/main" id="{3061D5F4-8719-384B-945C-9A27060F99A0}"/>
              </a:ext>
            </a:extLst>
          </p:cNvPr>
          <p:cNvSpPr>
            <a:spLocks noGrp="1"/>
          </p:cNvSpPr>
          <p:nvPr>
            <p:ph type="body" sz="quarter" idx="10" hasCustomPrompt="1"/>
          </p:nvPr>
        </p:nvSpPr>
        <p:spPr>
          <a:xfrm>
            <a:off x="453313" y="3700664"/>
            <a:ext cx="5227973" cy="274320"/>
          </a:xfrm>
          <a:prstGeom prst="rect">
            <a:avLst/>
          </a:prstGeom>
        </p:spPr>
        <p:txBody>
          <a:bodyPr wrap="none" lIns="0" tIns="0" rIns="0" bIns="0">
            <a:noAutofit/>
          </a:bodyPr>
          <a:lstStyle>
            <a:lvl1pPr marL="0" indent="0" algn="l">
              <a:buNone/>
              <a:defRPr sz="2200" b="1">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dirty="0"/>
              <a:t>Click to add presenter’s name</a:t>
            </a:r>
          </a:p>
        </p:txBody>
      </p:sp>
      <p:sp>
        <p:nvSpPr>
          <p:cNvPr id="21" name="Text Placeholder 19">
            <a:extLst>
              <a:ext uri="{FF2B5EF4-FFF2-40B4-BE49-F238E27FC236}">
                <a16:creationId xmlns:a16="http://schemas.microsoft.com/office/drawing/2014/main" id="{3E2D432E-6648-6643-9C6E-38B1EFF5EE31}"/>
              </a:ext>
            </a:extLst>
          </p:cNvPr>
          <p:cNvSpPr>
            <a:spLocks noGrp="1"/>
          </p:cNvSpPr>
          <p:nvPr>
            <p:ph type="body" sz="quarter" idx="11" hasCustomPrompt="1"/>
          </p:nvPr>
        </p:nvSpPr>
        <p:spPr>
          <a:xfrm>
            <a:off x="454384" y="4065542"/>
            <a:ext cx="5227973" cy="274320"/>
          </a:xfrm>
          <a:prstGeom prst="rect">
            <a:avLst/>
          </a:prstGeom>
        </p:spPr>
        <p:txBody>
          <a:bodyPr wrap="none" lIns="0" tIns="0" rIns="0" bIns="0">
            <a:noAutofit/>
          </a:bodyPr>
          <a:lstStyle>
            <a:lvl1pPr marL="0" indent="0" algn="l">
              <a:buNone/>
              <a:defRPr sz="1800">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dirty="0"/>
              <a:t>Click to add presenter’s title</a:t>
            </a:r>
          </a:p>
        </p:txBody>
      </p:sp>
      <p:sp>
        <p:nvSpPr>
          <p:cNvPr id="15" name="Date Placeholder 1">
            <a:extLst>
              <a:ext uri="{FF2B5EF4-FFF2-40B4-BE49-F238E27FC236}">
                <a16:creationId xmlns:a16="http://schemas.microsoft.com/office/drawing/2014/main" id="{9D9DB338-5D5C-4ACA-9ECF-C3E34C44127A}"/>
              </a:ext>
            </a:extLst>
          </p:cNvPr>
          <p:cNvSpPr>
            <a:spLocks noGrp="1"/>
          </p:cNvSpPr>
          <p:nvPr>
            <p:ph type="dt" sz="half" idx="2"/>
          </p:nvPr>
        </p:nvSpPr>
        <p:spPr>
          <a:xfrm>
            <a:off x="453314" y="6111267"/>
            <a:ext cx="3290888" cy="438150"/>
          </a:xfrm>
          <a:prstGeom prst="rect">
            <a:avLst/>
          </a:prstGeom>
        </p:spPr>
        <p:txBody>
          <a:bodyPr vert="horz" lIns="0" tIns="0" rIns="0" bIns="0" rtlCol="0" anchor="b" anchorCtr="0"/>
          <a:lstStyle>
            <a:lvl1pPr algn="l">
              <a:defRPr sz="1800">
                <a:solidFill>
                  <a:schemeClr val="bg1"/>
                </a:solidFill>
              </a:defRPr>
            </a:lvl1pPr>
          </a:lstStyle>
          <a:p>
            <a:fld id="{ABD4F8E3-4ED9-44B4-99E6-8A3D2CF8D415}" type="datetime4">
              <a:rPr lang="en-US" smtClean="0"/>
              <a:pPr/>
              <a:t>June 4, 2025</a:t>
            </a:fld>
            <a:endParaRPr lang="en-US" dirty="0"/>
          </a:p>
        </p:txBody>
      </p:sp>
      <p:sp>
        <p:nvSpPr>
          <p:cNvPr id="26" name="Text Placeholder 19">
            <a:extLst>
              <a:ext uri="{FF2B5EF4-FFF2-40B4-BE49-F238E27FC236}">
                <a16:creationId xmlns:a16="http://schemas.microsoft.com/office/drawing/2014/main" id="{686FDA63-98BC-2849-A21D-7452F2275904}"/>
              </a:ext>
            </a:extLst>
          </p:cNvPr>
          <p:cNvSpPr>
            <a:spLocks noGrp="1"/>
          </p:cNvSpPr>
          <p:nvPr>
            <p:ph type="body" sz="quarter" idx="12" hasCustomPrompt="1"/>
          </p:nvPr>
        </p:nvSpPr>
        <p:spPr>
          <a:xfrm>
            <a:off x="453313" y="4475364"/>
            <a:ext cx="5227973" cy="274320"/>
          </a:xfrm>
          <a:prstGeom prst="rect">
            <a:avLst/>
          </a:prstGeom>
        </p:spPr>
        <p:txBody>
          <a:bodyPr wrap="none" lIns="0" tIns="0" rIns="0" bIns="0">
            <a:noAutofit/>
          </a:bodyPr>
          <a:lstStyle>
            <a:lvl1pPr marL="0" indent="0" algn="l">
              <a:buNone/>
              <a:defRPr sz="2200" b="1">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dirty="0"/>
              <a:t>Click to add presenter’s name</a:t>
            </a:r>
          </a:p>
        </p:txBody>
      </p:sp>
      <p:sp>
        <p:nvSpPr>
          <p:cNvPr id="27" name="Text Placeholder 19">
            <a:extLst>
              <a:ext uri="{FF2B5EF4-FFF2-40B4-BE49-F238E27FC236}">
                <a16:creationId xmlns:a16="http://schemas.microsoft.com/office/drawing/2014/main" id="{3F77D5C4-BA18-5942-97BA-71988C1726FF}"/>
              </a:ext>
            </a:extLst>
          </p:cNvPr>
          <p:cNvSpPr>
            <a:spLocks noGrp="1"/>
          </p:cNvSpPr>
          <p:nvPr>
            <p:ph type="body" sz="quarter" idx="13" hasCustomPrompt="1"/>
          </p:nvPr>
        </p:nvSpPr>
        <p:spPr>
          <a:xfrm>
            <a:off x="454384" y="4840242"/>
            <a:ext cx="5227973" cy="274320"/>
          </a:xfrm>
          <a:prstGeom prst="rect">
            <a:avLst/>
          </a:prstGeom>
        </p:spPr>
        <p:txBody>
          <a:bodyPr wrap="none" lIns="0" tIns="0" rIns="0" bIns="0">
            <a:noAutofit/>
          </a:bodyPr>
          <a:lstStyle>
            <a:lvl1pPr marL="0" indent="0" algn="l">
              <a:buNone/>
              <a:defRPr sz="1800">
                <a:solidFill>
                  <a:schemeClr val="bg1"/>
                </a:solidFill>
                <a:latin typeface="Arial" panose="020B0604020202020204" pitchFamily="34" charset="0"/>
                <a:cs typeface="Arial" panose="020B0604020202020204" pitchFamily="34" charset="0"/>
              </a:defRPr>
            </a:lvl1pPr>
            <a:lvl2pPr marL="548640" indent="0">
              <a:buNone/>
              <a:defRPr/>
            </a:lvl2pPr>
            <a:lvl3pPr marL="1097280" indent="0">
              <a:buNone/>
              <a:defRPr/>
            </a:lvl3pPr>
            <a:lvl4pPr marL="1645920" indent="0">
              <a:buNone/>
              <a:defRPr/>
            </a:lvl4pPr>
            <a:lvl5pPr marL="2194560" indent="0">
              <a:buNone/>
              <a:defRPr/>
            </a:lvl5pPr>
          </a:lstStyle>
          <a:p>
            <a:pPr lvl="0"/>
            <a:r>
              <a:rPr lang="en-US" dirty="0"/>
              <a:t>Click to add presenter’s title</a:t>
            </a:r>
          </a:p>
        </p:txBody>
      </p:sp>
      <p:grpSp>
        <p:nvGrpSpPr>
          <p:cNvPr id="22" name="Group 21">
            <a:extLst>
              <a:ext uri="{FF2B5EF4-FFF2-40B4-BE49-F238E27FC236}">
                <a16:creationId xmlns:a16="http://schemas.microsoft.com/office/drawing/2014/main" id="{CE5C0DC0-DBF5-EE44-B0F1-7C564C8238EE}"/>
              </a:ext>
            </a:extLst>
          </p:cNvPr>
          <p:cNvGrpSpPr>
            <a:grpSpLocks noChangeAspect="1"/>
          </p:cNvGrpSpPr>
          <p:nvPr userDrawn="1"/>
        </p:nvGrpSpPr>
        <p:grpSpPr>
          <a:xfrm>
            <a:off x="3327603" y="7228764"/>
            <a:ext cx="10972800" cy="887105"/>
            <a:chOff x="1124316" y="233323"/>
            <a:chExt cx="12575241" cy="1016653"/>
          </a:xfrm>
        </p:grpSpPr>
        <p:pic>
          <p:nvPicPr>
            <p:cNvPr id="23" name="Picture 22">
              <a:extLst>
                <a:ext uri="{FF2B5EF4-FFF2-40B4-BE49-F238E27FC236}">
                  <a16:creationId xmlns:a16="http://schemas.microsoft.com/office/drawing/2014/main" id="{32E1188F-41DA-3249-8CA4-895209D71F02}"/>
                </a:ext>
              </a:extLst>
            </p:cNvPr>
            <p:cNvPicPr>
              <a:picLocks noChangeAspect="1"/>
            </p:cNvPicPr>
            <p:nvPr userDrawn="1"/>
          </p:nvPicPr>
          <p:blipFill>
            <a:blip r:embed="rId4"/>
            <a:stretch>
              <a:fillRect/>
            </a:stretch>
          </p:blipFill>
          <p:spPr>
            <a:xfrm>
              <a:off x="1124316" y="310836"/>
              <a:ext cx="885074" cy="863686"/>
            </a:xfrm>
            <a:prstGeom prst="rect">
              <a:avLst/>
            </a:prstGeom>
          </p:spPr>
        </p:pic>
        <p:pic>
          <p:nvPicPr>
            <p:cNvPr id="24" name="Picture 4" descr="Image result for Lawrence Berkeley National Laboratory logo">
              <a:extLst>
                <a:ext uri="{FF2B5EF4-FFF2-40B4-BE49-F238E27FC236}">
                  <a16:creationId xmlns:a16="http://schemas.microsoft.com/office/drawing/2014/main" id="{D9E5C77E-2BCB-164D-8565-3A88F7871287}"/>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l="2988" t="3580" r="3919" b="3767"/>
            <a:stretch/>
          </p:blipFill>
          <p:spPr bwMode="auto">
            <a:xfrm>
              <a:off x="2310615" y="233323"/>
              <a:ext cx="1199132" cy="1016653"/>
            </a:xfrm>
            <a:prstGeom prst="roundRect">
              <a:avLst>
                <a:gd name="adj" fmla="val 0"/>
              </a:avLst>
            </a:prstGeom>
            <a:ln>
              <a:noFill/>
            </a:ln>
            <a:effectLst/>
            <a:extLst>
              <a:ext uri="{909E8E84-426E-40DD-AFC4-6F175D3DCCD1}">
                <a14:hiddenFill xmlns:a14="http://schemas.microsoft.com/office/drawing/2010/main">
                  <a:solidFill>
                    <a:srgbClr val="FFFFFF"/>
                  </a:solidFill>
                </a14:hiddenFill>
              </a:ext>
            </a:extLst>
          </p:spPr>
        </p:pic>
        <p:pic>
          <p:nvPicPr>
            <p:cNvPr id="25" name="Picture 8" descr="Image result for Tufts University logo">
              <a:extLst>
                <a:ext uri="{FF2B5EF4-FFF2-40B4-BE49-F238E27FC236}">
                  <a16:creationId xmlns:a16="http://schemas.microsoft.com/office/drawing/2014/main" id="{D64D90CF-8A6E-3143-AD2A-F10C26FA4F0C}"/>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945403" y="502517"/>
              <a:ext cx="1106694" cy="48032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0" descr="Image result for University of California, Davis logo">
              <a:extLst>
                <a:ext uri="{FF2B5EF4-FFF2-40B4-BE49-F238E27FC236}">
                  <a16:creationId xmlns:a16="http://schemas.microsoft.com/office/drawing/2014/main" id="{73D51DEB-77C0-5B4B-BE5F-529406FA444F}"/>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6305632" y="533232"/>
              <a:ext cx="1645921" cy="41889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2" descr="Image result for University of Denver logo">
              <a:extLst>
                <a:ext uri="{FF2B5EF4-FFF2-40B4-BE49-F238E27FC236}">
                  <a16:creationId xmlns:a16="http://schemas.microsoft.com/office/drawing/2014/main" id="{4AA08071-4F2B-7C4D-BC2F-7A08448C7A44}"/>
                </a:ext>
              </a:extLst>
            </p:cNvPr>
            <p:cNvPicPr>
              <a:picLocks noChangeAspect="1" noChangeArrowheads="1"/>
            </p:cNvPicPr>
            <p:nvPr userDrawn="1"/>
          </p:nvPicPr>
          <p:blipFill rotWithShape="1">
            <a:blip r:embed="rId8">
              <a:extLst>
                <a:ext uri="{28A0092B-C50C-407E-A947-70E740481C1C}">
                  <a14:useLocalDpi xmlns:a14="http://schemas.microsoft.com/office/drawing/2010/main" val="0"/>
                </a:ext>
              </a:extLst>
            </a:blip>
            <a:srcRect t="18959" b="21429"/>
            <a:stretch/>
          </p:blipFill>
          <p:spPr bwMode="auto">
            <a:xfrm>
              <a:off x="8191678" y="493161"/>
              <a:ext cx="1494888" cy="49903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4" descr="Image result for University of Houston logo">
              <a:extLst>
                <a:ext uri="{FF2B5EF4-FFF2-40B4-BE49-F238E27FC236}">
                  <a16:creationId xmlns:a16="http://schemas.microsoft.com/office/drawing/2014/main" id="{200D8F7C-3288-464D-8819-6172B50BCA8C}"/>
                </a:ext>
              </a:extLst>
            </p:cNvPr>
            <p:cNvPicPr>
              <a:picLocks noChangeAspect="1" noChangeArrowheads="1"/>
            </p:cNvPicPr>
            <p:nvPr userDrawn="1"/>
          </p:nvPicPr>
          <p:blipFill rotWithShape="1">
            <a:blip r:embed="rId9">
              <a:extLst>
                <a:ext uri="{28A0092B-C50C-407E-A947-70E740481C1C}">
                  <a14:useLocalDpi xmlns:a14="http://schemas.microsoft.com/office/drawing/2010/main" val="0"/>
                </a:ext>
              </a:extLst>
            </a:blip>
            <a:srcRect t="20041" b="21748"/>
            <a:stretch/>
          </p:blipFill>
          <p:spPr bwMode="auto">
            <a:xfrm>
              <a:off x="9805360" y="533232"/>
              <a:ext cx="1827086" cy="41889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6" descr="Image result for University of Maryland logo">
              <a:extLst>
                <a:ext uri="{FF2B5EF4-FFF2-40B4-BE49-F238E27FC236}">
                  <a16:creationId xmlns:a16="http://schemas.microsoft.com/office/drawing/2014/main" id="{67FFF083-E4E4-0E45-98C8-2FAE4502E585}"/>
                </a:ext>
              </a:extLst>
            </p:cNvPr>
            <p:cNvPicPr>
              <a:picLocks noChangeAspect="1" noChangeArrowheads="1"/>
            </p:cNvPicPr>
            <p:nvPr userDrawn="1"/>
          </p:nvPicPr>
          <p:blipFill rotWithShape="1">
            <a:blip r:embed="rId10">
              <a:extLst>
                <a:ext uri="{28A0092B-C50C-407E-A947-70E740481C1C}">
                  <a14:useLocalDpi xmlns:a14="http://schemas.microsoft.com/office/drawing/2010/main" val="0"/>
                </a:ext>
              </a:extLst>
            </a:blip>
            <a:srcRect l="4726" t="31661" b="31895"/>
            <a:stretch/>
          </p:blipFill>
          <p:spPr bwMode="auto">
            <a:xfrm>
              <a:off x="11795250" y="546616"/>
              <a:ext cx="1904307" cy="36420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a:extLst>
                <a:ext uri="{FF2B5EF4-FFF2-40B4-BE49-F238E27FC236}">
                  <a16:creationId xmlns:a16="http://schemas.microsoft.com/office/drawing/2014/main" id="{2C2074B4-BDFD-A04A-A57B-657111BDE8D3}"/>
                </a:ext>
              </a:extLst>
            </p:cNvPr>
            <p:cNvPicPr>
              <a:picLocks noChangeAspect="1" noChangeArrowheads="1"/>
            </p:cNvPicPr>
            <p:nvPr userDrawn="1"/>
          </p:nvPicPr>
          <p:blipFill rotWithShape="1">
            <a:blip r:embed="rId11">
              <a:extLst>
                <a:ext uri="{28A0092B-C50C-407E-A947-70E740481C1C}">
                  <a14:useLocalDpi xmlns:a14="http://schemas.microsoft.com/office/drawing/2010/main" val="0"/>
                </a:ext>
              </a:extLst>
            </a:blip>
            <a:srcRect/>
            <a:stretch/>
          </p:blipFill>
          <p:spPr bwMode="auto">
            <a:xfrm>
              <a:off x="3822954" y="292925"/>
              <a:ext cx="1058116" cy="899508"/>
            </a:xfrm>
            <a:prstGeom prst="rect">
              <a:avLst/>
            </a:prstGeom>
            <a:noFill/>
            <a:extLst>
              <a:ext uri="{909E8E84-426E-40DD-AFC4-6F175D3DCCD1}">
                <a14:hiddenFill xmlns:a14="http://schemas.microsoft.com/office/drawing/2010/main">
                  <a:solidFill>
                    <a:srgbClr val="FFFFFF"/>
                  </a:solidFill>
                </a14:hiddenFill>
              </a:ext>
            </a:extLst>
          </p:spPr>
        </p:pic>
      </p:grpSp>
      <p:pic>
        <p:nvPicPr>
          <p:cNvPr id="33" name="Picture 32">
            <a:extLst>
              <a:ext uri="{FF2B5EF4-FFF2-40B4-BE49-F238E27FC236}">
                <a16:creationId xmlns:a16="http://schemas.microsoft.com/office/drawing/2014/main" id="{B4559030-F6AF-5E47-B550-252DE2472BD2}"/>
              </a:ext>
            </a:extLst>
          </p:cNvPr>
          <p:cNvPicPr>
            <a:picLocks noChangeAspect="1"/>
          </p:cNvPicPr>
          <p:nvPr userDrawn="1"/>
        </p:nvPicPr>
        <p:blipFill>
          <a:blip r:embed="rId12"/>
          <a:stretch>
            <a:fillRect/>
          </a:stretch>
        </p:blipFill>
        <p:spPr>
          <a:xfrm>
            <a:off x="383370" y="7278992"/>
            <a:ext cx="2374900" cy="812800"/>
          </a:xfrm>
          <a:prstGeom prst="rect">
            <a:avLst/>
          </a:prstGeom>
        </p:spPr>
      </p:pic>
      <p:pic>
        <p:nvPicPr>
          <p:cNvPr id="3" name="Picture 2">
            <a:extLst>
              <a:ext uri="{FF2B5EF4-FFF2-40B4-BE49-F238E27FC236}">
                <a16:creationId xmlns:a16="http://schemas.microsoft.com/office/drawing/2014/main" id="{D0EA142F-C34F-4204-9F2C-20265611EA30}"/>
              </a:ext>
            </a:extLst>
          </p:cNvPr>
          <p:cNvPicPr>
            <a:picLocks noChangeAspect="1"/>
          </p:cNvPicPr>
          <p:nvPr userDrawn="1"/>
        </p:nvPicPr>
        <p:blipFill>
          <a:blip r:embed="rId13"/>
          <a:stretch>
            <a:fillRect/>
          </a:stretch>
        </p:blipFill>
        <p:spPr>
          <a:xfrm>
            <a:off x="155499" y="7153710"/>
            <a:ext cx="14077905" cy="962159"/>
          </a:xfrm>
          <a:prstGeom prst="rect">
            <a:avLst/>
          </a:prstGeom>
        </p:spPr>
      </p:pic>
      <p:pic>
        <p:nvPicPr>
          <p:cNvPr id="4" name="Picture 3">
            <a:extLst>
              <a:ext uri="{FF2B5EF4-FFF2-40B4-BE49-F238E27FC236}">
                <a16:creationId xmlns:a16="http://schemas.microsoft.com/office/drawing/2014/main" id="{5DE4C1CB-2AB3-B1DF-F50A-C5F80E528053}"/>
              </a:ext>
            </a:extLst>
          </p:cNvPr>
          <p:cNvPicPr>
            <a:picLocks noChangeAspect="1"/>
          </p:cNvPicPr>
          <p:nvPr userDrawn="1"/>
        </p:nvPicPr>
        <p:blipFill>
          <a:blip r:embed="rId14"/>
          <a:stretch>
            <a:fillRect/>
          </a:stretch>
        </p:blipFill>
        <p:spPr>
          <a:xfrm>
            <a:off x="9165734" y="7086600"/>
            <a:ext cx="1398451" cy="1090682"/>
          </a:xfrm>
          <a:prstGeom prst="rect">
            <a:avLst/>
          </a:prstGeom>
        </p:spPr>
      </p:pic>
    </p:spTree>
    <p:extLst>
      <p:ext uri="{BB962C8B-B14F-4D97-AF65-F5344CB8AC3E}">
        <p14:creationId xmlns:p14="http://schemas.microsoft.com/office/powerpoint/2010/main" val="1393498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 Content">
  <p:cSld name="1_Title + Content">
    <p:spTree>
      <p:nvGrpSpPr>
        <p:cNvPr id="1" name="Shape 48"/>
        <p:cNvGrpSpPr/>
        <p:nvPr/>
      </p:nvGrpSpPr>
      <p:grpSpPr>
        <a:xfrm>
          <a:off x="0" y="0"/>
          <a:ext cx="0" cy="0"/>
          <a:chOff x="0" y="0"/>
          <a:chExt cx="0" cy="0"/>
        </a:xfrm>
      </p:grpSpPr>
      <p:sp>
        <p:nvSpPr>
          <p:cNvPr id="49" name="Google Shape;49;p114"/>
          <p:cNvSpPr/>
          <p:nvPr/>
        </p:nvSpPr>
        <p:spPr>
          <a:xfrm>
            <a:off x="5029200" y="0"/>
            <a:ext cx="9601200" cy="8229600"/>
          </a:xfrm>
          <a:prstGeom prst="rect">
            <a:avLst/>
          </a:prstGeom>
          <a:solidFill>
            <a:schemeClr val="lt1"/>
          </a:solidFill>
          <a:ln>
            <a:noFill/>
          </a:ln>
        </p:spPr>
        <p:txBody>
          <a:bodyPr spcFirstLastPara="1" wrap="square" lIns="146280" tIns="73120" rIns="146280" bIns="7312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0" name="Google Shape;50;p114"/>
          <p:cNvSpPr txBox="1">
            <a:spLocks noGrp="1"/>
          </p:cNvSpPr>
          <p:nvPr>
            <p:ph type="sldNum" idx="12"/>
          </p:nvPr>
        </p:nvSpPr>
        <p:spPr>
          <a:xfrm>
            <a:off x="13994298" y="7772400"/>
            <a:ext cx="453222" cy="457200"/>
          </a:xfrm>
          <a:prstGeom prst="rect">
            <a:avLst/>
          </a:prstGeom>
          <a:noFill/>
          <a:ln>
            <a:noFill/>
          </a:ln>
        </p:spPr>
        <p:txBody>
          <a:bodyPr spcFirstLastPara="1" wrap="square" lIns="0" tIns="0" rIns="0" bIns="0" anchor="ctr" anchorCtr="0">
            <a:noAutofit/>
          </a:bodyPr>
          <a:lstStyle>
            <a:lvl1pPr marL="0" lvl="0" indent="0" algn="r">
              <a:lnSpc>
                <a:spcPct val="100000"/>
              </a:lnSpc>
              <a:spcBef>
                <a:spcPts val="0"/>
              </a:spcBef>
              <a:spcAft>
                <a:spcPts val="0"/>
              </a:spcAft>
              <a:buSzPts val="900"/>
              <a:buNone/>
              <a:defRPr sz="1200" b="0" i="0" u="none" strike="noStrike" cap="none">
                <a:solidFill>
                  <a:srgbClr val="B3B3B3"/>
                </a:solidFill>
                <a:latin typeface="Arial"/>
                <a:ea typeface="Arial"/>
                <a:cs typeface="Arial"/>
                <a:sym typeface="Arial"/>
              </a:defRPr>
            </a:lvl1pPr>
            <a:lvl2pPr marL="0" lvl="1" indent="0" algn="r">
              <a:lnSpc>
                <a:spcPct val="100000"/>
              </a:lnSpc>
              <a:spcBef>
                <a:spcPts val="0"/>
              </a:spcBef>
              <a:spcAft>
                <a:spcPts val="0"/>
              </a:spcAft>
              <a:buSzPts val="900"/>
              <a:buNone/>
              <a:defRPr sz="1200" b="0" i="0" u="none" strike="noStrike" cap="none">
                <a:solidFill>
                  <a:srgbClr val="B3B3B3"/>
                </a:solidFill>
                <a:latin typeface="Arial"/>
                <a:ea typeface="Arial"/>
                <a:cs typeface="Arial"/>
                <a:sym typeface="Arial"/>
              </a:defRPr>
            </a:lvl2pPr>
            <a:lvl3pPr marL="0" lvl="2" indent="0" algn="r">
              <a:lnSpc>
                <a:spcPct val="100000"/>
              </a:lnSpc>
              <a:spcBef>
                <a:spcPts val="0"/>
              </a:spcBef>
              <a:spcAft>
                <a:spcPts val="0"/>
              </a:spcAft>
              <a:buSzPts val="900"/>
              <a:buNone/>
              <a:defRPr sz="1200" b="0" i="0" u="none" strike="noStrike" cap="none">
                <a:solidFill>
                  <a:srgbClr val="B3B3B3"/>
                </a:solidFill>
                <a:latin typeface="Arial"/>
                <a:ea typeface="Arial"/>
                <a:cs typeface="Arial"/>
                <a:sym typeface="Arial"/>
              </a:defRPr>
            </a:lvl3pPr>
            <a:lvl4pPr marL="0" lvl="3" indent="0" algn="r">
              <a:lnSpc>
                <a:spcPct val="100000"/>
              </a:lnSpc>
              <a:spcBef>
                <a:spcPts val="0"/>
              </a:spcBef>
              <a:spcAft>
                <a:spcPts val="0"/>
              </a:spcAft>
              <a:buSzPts val="900"/>
              <a:buNone/>
              <a:defRPr sz="1200" b="0" i="0" u="none" strike="noStrike" cap="none">
                <a:solidFill>
                  <a:srgbClr val="B3B3B3"/>
                </a:solidFill>
                <a:latin typeface="Arial"/>
                <a:ea typeface="Arial"/>
                <a:cs typeface="Arial"/>
                <a:sym typeface="Arial"/>
              </a:defRPr>
            </a:lvl4pPr>
            <a:lvl5pPr marL="0" lvl="4" indent="0" algn="r">
              <a:lnSpc>
                <a:spcPct val="100000"/>
              </a:lnSpc>
              <a:spcBef>
                <a:spcPts val="0"/>
              </a:spcBef>
              <a:spcAft>
                <a:spcPts val="0"/>
              </a:spcAft>
              <a:buSzPts val="900"/>
              <a:buNone/>
              <a:defRPr sz="1200" b="0" i="0" u="none" strike="noStrike" cap="none">
                <a:solidFill>
                  <a:srgbClr val="B3B3B3"/>
                </a:solidFill>
                <a:latin typeface="Arial"/>
                <a:ea typeface="Arial"/>
                <a:cs typeface="Arial"/>
                <a:sym typeface="Arial"/>
              </a:defRPr>
            </a:lvl5pPr>
            <a:lvl6pPr marL="0" lvl="5" indent="0" algn="r">
              <a:lnSpc>
                <a:spcPct val="100000"/>
              </a:lnSpc>
              <a:spcBef>
                <a:spcPts val="0"/>
              </a:spcBef>
              <a:spcAft>
                <a:spcPts val="0"/>
              </a:spcAft>
              <a:buSzPts val="900"/>
              <a:buNone/>
              <a:defRPr sz="1200" b="0" i="0" u="none" strike="noStrike" cap="none">
                <a:solidFill>
                  <a:srgbClr val="B3B3B3"/>
                </a:solidFill>
                <a:latin typeface="Arial"/>
                <a:ea typeface="Arial"/>
                <a:cs typeface="Arial"/>
                <a:sym typeface="Arial"/>
              </a:defRPr>
            </a:lvl6pPr>
            <a:lvl7pPr marL="0" lvl="6" indent="0" algn="r">
              <a:lnSpc>
                <a:spcPct val="100000"/>
              </a:lnSpc>
              <a:spcBef>
                <a:spcPts val="0"/>
              </a:spcBef>
              <a:spcAft>
                <a:spcPts val="0"/>
              </a:spcAft>
              <a:buSzPts val="900"/>
              <a:buNone/>
              <a:defRPr sz="1200" b="0" i="0" u="none" strike="noStrike" cap="none">
                <a:solidFill>
                  <a:srgbClr val="B3B3B3"/>
                </a:solidFill>
                <a:latin typeface="Arial"/>
                <a:ea typeface="Arial"/>
                <a:cs typeface="Arial"/>
                <a:sym typeface="Arial"/>
              </a:defRPr>
            </a:lvl7pPr>
            <a:lvl8pPr marL="0" lvl="7" indent="0" algn="r">
              <a:lnSpc>
                <a:spcPct val="100000"/>
              </a:lnSpc>
              <a:spcBef>
                <a:spcPts val="0"/>
              </a:spcBef>
              <a:spcAft>
                <a:spcPts val="0"/>
              </a:spcAft>
              <a:buSzPts val="900"/>
              <a:buNone/>
              <a:defRPr sz="1200" b="0" i="0" u="none" strike="noStrike" cap="none">
                <a:solidFill>
                  <a:srgbClr val="B3B3B3"/>
                </a:solidFill>
                <a:latin typeface="Arial"/>
                <a:ea typeface="Arial"/>
                <a:cs typeface="Arial"/>
                <a:sym typeface="Arial"/>
              </a:defRPr>
            </a:lvl8pPr>
            <a:lvl9pPr marL="0" lvl="8" indent="0" algn="r">
              <a:lnSpc>
                <a:spcPct val="100000"/>
              </a:lnSpc>
              <a:spcBef>
                <a:spcPts val="0"/>
              </a:spcBef>
              <a:spcAft>
                <a:spcPts val="0"/>
              </a:spcAft>
              <a:buSzPts val="900"/>
              <a:buNone/>
              <a:defRPr sz="1200" b="0" i="0" u="none" strike="noStrike" cap="none">
                <a:solidFill>
                  <a:srgbClr val="B3B3B3"/>
                </a:solidFill>
                <a:latin typeface="Arial"/>
                <a:ea typeface="Arial"/>
                <a:cs typeface="Arial"/>
                <a:sym typeface="Arial"/>
              </a:defRPr>
            </a:lvl9pPr>
          </a:lstStyle>
          <a:p>
            <a:fld id="{00000000-1234-1234-1234-123412341234}" type="slidenum">
              <a:rPr lang="en-US" smtClean="0"/>
              <a:pPr/>
              <a:t>‹#›</a:t>
            </a:fld>
            <a:endParaRPr lang="en-US"/>
          </a:p>
        </p:txBody>
      </p:sp>
      <p:sp>
        <p:nvSpPr>
          <p:cNvPr id="51" name="Google Shape;51;p114"/>
          <p:cNvSpPr txBox="1">
            <a:spLocks noGrp="1"/>
          </p:cNvSpPr>
          <p:nvPr>
            <p:ph type="title"/>
          </p:nvPr>
        </p:nvSpPr>
        <p:spPr>
          <a:xfrm>
            <a:off x="4105836" y="145430"/>
            <a:ext cx="10067365" cy="1100666"/>
          </a:xfrm>
          <a:prstGeom prst="rect">
            <a:avLst/>
          </a:prstGeom>
          <a:noFill/>
          <a:ln>
            <a:noFill/>
          </a:ln>
        </p:spPr>
        <p:txBody>
          <a:bodyPr spcFirstLastPara="1" wrap="square" lIns="0" tIns="45700" rIns="91425" bIns="45700" anchor="b" anchorCtr="0">
            <a:normAutofit/>
          </a:bodyPr>
          <a:lstStyle>
            <a:lvl1pPr lvl="0" algn="l">
              <a:lnSpc>
                <a:spcPct val="90000"/>
              </a:lnSpc>
              <a:spcBef>
                <a:spcPts val="0"/>
              </a:spcBef>
              <a:spcAft>
                <a:spcPts val="0"/>
              </a:spcAft>
              <a:buSzPts val="3300"/>
              <a:buNone/>
              <a:defRPr sz="3600" b="1">
                <a:solidFill>
                  <a:srgbClr val="31B8CA"/>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14"/>
          <p:cNvSpPr txBox="1">
            <a:spLocks noGrp="1"/>
          </p:cNvSpPr>
          <p:nvPr>
            <p:ph type="body" idx="1"/>
          </p:nvPr>
        </p:nvSpPr>
        <p:spPr>
          <a:xfrm>
            <a:off x="1108026" y="2057401"/>
            <a:ext cx="12801600" cy="5486402"/>
          </a:xfrm>
          <a:prstGeom prst="rect">
            <a:avLst/>
          </a:prstGeom>
          <a:noFill/>
          <a:ln>
            <a:noFill/>
          </a:ln>
        </p:spPr>
        <p:txBody>
          <a:bodyPr spcFirstLastPara="1" wrap="square" lIns="91425" tIns="45700" rIns="91425" bIns="45700" anchor="t" anchorCtr="0">
            <a:normAutofit/>
          </a:bodyPr>
          <a:lstStyle>
            <a:lvl1pPr marL="731520" lvl="0" indent="-579120" algn="l">
              <a:lnSpc>
                <a:spcPct val="90000"/>
              </a:lnSpc>
              <a:spcBef>
                <a:spcPts val="1200"/>
              </a:spcBef>
              <a:spcAft>
                <a:spcPts val="0"/>
              </a:spcAft>
              <a:buSzPts val="2100"/>
              <a:buChar char="•"/>
              <a:defRPr sz="2800">
                <a:latin typeface="Arial"/>
                <a:ea typeface="Arial"/>
                <a:cs typeface="Arial"/>
                <a:sym typeface="Arial"/>
              </a:defRPr>
            </a:lvl1pPr>
            <a:lvl2pPr marL="1463040" lvl="1" indent="-548640" algn="l">
              <a:lnSpc>
                <a:spcPct val="90000"/>
              </a:lnSpc>
              <a:spcBef>
                <a:spcPts val="600"/>
              </a:spcBef>
              <a:spcAft>
                <a:spcPts val="0"/>
              </a:spcAft>
              <a:buSzPts val="1800"/>
              <a:buFont typeface="Noto Sans Symbols"/>
              <a:buChar char="▪"/>
              <a:defRPr sz="2400">
                <a:latin typeface="Arial"/>
                <a:ea typeface="Arial"/>
                <a:cs typeface="Arial"/>
                <a:sym typeface="Arial"/>
              </a:defRPr>
            </a:lvl2pPr>
            <a:lvl3pPr marL="2194560" lvl="2" indent="-518160" algn="l">
              <a:lnSpc>
                <a:spcPct val="90000"/>
              </a:lnSpc>
              <a:spcBef>
                <a:spcPts val="600"/>
              </a:spcBef>
              <a:spcAft>
                <a:spcPts val="0"/>
              </a:spcAft>
              <a:buSzPts val="1500"/>
              <a:buFont typeface="Noto Sans Symbols"/>
              <a:buChar char="✔"/>
              <a:defRPr sz="2000">
                <a:latin typeface="Arial"/>
                <a:ea typeface="Arial"/>
                <a:cs typeface="Arial"/>
                <a:sym typeface="Arial"/>
              </a:defRPr>
            </a:lvl3pPr>
            <a:lvl4pPr marL="2926080" lvl="3" indent="-502920" algn="l">
              <a:lnSpc>
                <a:spcPct val="90000"/>
              </a:lnSpc>
              <a:spcBef>
                <a:spcPts val="600"/>
              </a:spcBef>
              <a:spcAft>
                <a:spcPts val="0"/>
              </a:spcAft>
              <a:buSzPts val="1350"/>
              <a:buChar char="•"/>
              <a:defRPr sz="1800">
                <a:latin typeface="Arial"/>
                <a:ea typeface="Arial"/>
                <a:cs typeface="Arial"/>
                <a:sym typeface="Arial"/>
              </a:defRPr>
            </a:lvl4pPr>
            <a:lvl5pPr marL="3657600" lvl="4" indent="-502920" algn="l">
              <a:lnSpc>
                <a:spcPct val="90000"/>
              </a:lnSpc>
              <a:spcBef>
                <a:spcPts val="600"/>
              </a:spcBef>
              <a:spcAft>
                <a:spcPts val="0"/>
              </a:spcAft>
              <a:buSzPts val="1350"/>
              <a:buFont typeface="Noto Sans Symbols"/>
              <a:buChar char="▪"/>
              <a:defRPr sz="1600">
                <a:latin typeface="Arial"/>
                <a:ea typeface="Arial"/>
                <a:cs typeface="Arial"/>
                <a:sym typeface="Arial"/>
              </a:defRPr>
            </a:lvl5pPr>
            <a:lvl6pPr marL="4389120" lvl="5" indent="-502920" algn="l">
              <a:lnSpc>
                <a:spcPct val="90000"/>
              </a:lnSpc>
              <a:spcBef>
                <a:spcPts val="600"/>
              </a:spcBef>
              <a:spcAft>
                <a:spcPts val="0"/>
              </a:spcAft>
              <a:buSzPts val="1350"/>
              <a:buChar char="•"/>
              <a:defRPr/>
            </a:lvl6pPr>
            <a:lvl7pPr marL="5120640" lvl="6" indent="-502920" algn="l">
              <a:lnSpc>
                <a:spcPct val="90000"/>
              </a:lnSpc>
              <a:spcBef>
                <a:spcPts val="600"/>
              </a:spcBef>
              <a:spcAft>
                <a:spcPts val="0"/>
              </a:spcAft>
              <a:buSzPts val="1350"/>
              <a:buChar char="•"/>
              <a:defRPr/>
            </a:lvl7pPr>
            <a:lvl8pPr marL="5852160" lvl="7" indent="-502920" algn="l">
              <a:lnSpc>
                <a:spcPct val="90000"/>
              </a:lnSpc>
              <a:spcBef>
                <a:spcPts val="600"/>
              </a:spcBef>
              <a:spcAft>
                <a:spcPts val="0"/>
              </a:spcAft>
              <a:buSzPts val="1350"/>
              <a:buChar char="•"/>
              <a:defRPr/>
            </a:lvl8pPr>
            <a:lvl9pPr marL="6583680" lvl="8" indent="-502920" algn="l">
              <a:lnSpc>
                <a:spcPct val="90000"/>
              </a:lnSpc>
              <a:spcBef>
                <a:spcPts val="600"/>
              </a:spcBef>
              <a:spcAft>
                <a:spcPts val="0"/>
              </a:spcAft>
              <a:buSzPts val="1350"/>
              <a:buChar char="•"/>
              <a:defRPr/>
            </a:lvl9pPr>
          </a:lstStyle>
          <a:p>
            <a:endParaRPr/>
          </a:p>
        </p:txBody>
      </p:sp>
      <p:sp>
        <p:nvSpPr>
          <p:cNvPr id="53" name="Google Shape;53;p114"/>
          <p:cNvSpPr txBox="1">
            <a:spLocks noGrp="1"/>
          </p:cNvSpPr>
          <p:nvPr>
            <p:ph type="dt" idx="10"/>
          </p:nvPr>
        </p:nvSpPr>
        <p:spPr>
          <a:xfrm>
            <a:off x="10703410" y="7795155"/>
            <a:ext cx="3108006" cy="43444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sz="1200">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14"/>
          <p:cNvSpPr txBox="1">
            <a:spLocks noGrp="1"/>
          </p:cNvSpPr>
          <p:nvPr>
            <p:ph type="ftr" idx="11"/>
          </p:nvPr>
        </p:nvSpPr>
        <p:spPr>
          <a:xfrm>
            <a:off x="929246" y="7772400"/>
            <a:ext cx="12007821" cy="43815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sz="1200">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55" name="Google Shape;55;p114"/>
          <p:cNvPicPr preferRelativeResize="0"/>
          <p:nvPr/>
        </p:nvPicPr>
        <p:blipFill rotWithShape="1">
          <a:blip r:embed="rId2">
            <a:alphaModFix/>
          </a:blip>
          <a:srcRect/>
          <a:stretch/>
        </p:blipFill>
        <p:spPr>
          <a:xfrm>
            <a:off x="1106955" y="427569"/>
            <a:ext cx="2481718" cy="808805"/>
          </a:xfrm>
          <a:prstGeom prst="rect">
            <a:avLst/>
          </a:prstGeom>
          <a:noFill/>
          <a:ln>
            <a:noFill/>
          </a:ln>
        </p:spPr>
      </p:pic>
    </p:spTree>
    <p:extLst>
      <p:ext uri="{BB962C8B-B14F-4D97-AF65-F5344CB8AC3E}">
        <p14:creationId xmlns:p14="http://schemas.microsoft.com/office/powerpoint/2010/main" val="3907686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rge Imag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5029200" y="0"/>
            <a:ext cx="9601200"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2">
            <a:extLst>
              <a:ext uri="{FF2B5EF4-FFF2-40B4-BE49-F238E27FC236}">
                <a16:creationId xmlns:a16="http://schemas.microsoft.com/office/drawing/2014/main" id="{66026595-8D7E-D24C-9263-B65316A326B9}"/>
              </a:ext>
            </a:extLst>
          </p:cNvPr>
          <p:cNvSpPr>
            <a:spLocks noGrp="1"/>
          </p:cNvSpPr>
          <p:nvPr>
            <p:ph type="pic" sz="quarter" idx="10"/>
          </p:nvPr>
        </p:nvSpPr>
        <p:spPr>
          <a:xfrm>
            <a:off x="6400800" y="457200"/>
            <a:ext cx="7772400" cy="73152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8" name="Text Placeholder 5">
            <a:extLst>
              <a:ext uri="{FF2B5EF4-FFF2-40B4-BE49-F238E27FC236}">
                <a16:creationId xmlns:a16="http://schemas.microsoft.com/office/drawing/2014/main" id="{1D0CE8D1-2F12-5A44-A6B5-2CD466F52A60}"/>
              </a:ext>
            </a:extLst>
          </p:cNvPr>
          <p:cNvSpPr>
            <a:spLocks noGrp="1"/>
          </p:cNvSpPr>
          <p:nvPr>
            <p:ph type="body" sz="quarter" idx="14" hasCustomPrompt="1"/>
          </p:nvPr>
        </p:nvSpPr>
        <p:spPr>
          <a:xfrm>
            <a:off x="6400800" y="6858000"/>
            <a:ext cx="77724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9" name="Title 1">
            <a:extLst>
              <a:ext uri="{FF2B5EF4-FFF2-40B4-BE49-F238E27FC236}">
                <a16:creationId xmlns:a16="http://schemas.microsoft.com/office/drawing/2014/main" id="{B99B87A2-8960-403D-AE0D-D54946272206}"/>
              </a:ext>
            </a:extLst>
          </p:cNvPr>
          <p:cNvSpPr>
            <a:spLocks noGrp="1"/>
          </p:cNvSpPr>
          <p:nvPr>
            <p:ph type="title" hasCustomPrompt="1"/>
          </p:nvPr>
        </p:nvSpPr>
        <p:spPr>
          <a:xfrm>
            <a:off x="1108175" y="2295525"/>
            <a:ext cx="4835425" cy="1590675"/>
          </a:xfrm>
          <a:prstGeom prst="rect">
            <a:avLst/>
          </a:prstGeom>
        </p:spPr>
        <p:txBody>
          <a:bodyPr lIns="0" anchor="b"/>
          <a:lstStyle>
            <a:lvl1pPr>
              <a:defRPr lang="en-US" sz="3600" b="1" kern="1200" dirty="0">
                <a:solidFill>
                  <a:srgbClr val="31B8CA"/>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11" name="Content Placeholder 13">
            <a:extLst>
              <a:ext uri="{FF2B5EF4-FFF2-40B4-BE49-F238E27FC236}">
                <a16:creationId xmlns:a16="http://schemas.microsoft.com/office/drawing/2014/main" id="{29354FF4-9871-4E1B-A45A-ABAA2BE2B69B}"/>
              </a:ext>
            </a:extLst>
          </p:cNvPr>
          <p:cNvSpPr>
            <a:spLocks noGrp="1"/>
          </p:cNvSpPr>
          <p:nvPr>
            <p:ph sz="quarter" idx="21"/>
          </p:nvPr>
        </p:nvSpPr>
        <p:spPr>
          <a:xfrm>
            <a:off x="1131034" y="4373033"/>
            <a:ext cx="4812565" cy="3429000"/>
          </a:xfrm>
          <a:prstGeom prst="rect">
            <a:avLst/>
          </a:prstGeom>
        </p:spPr>
        <p:txBody>
          <a:bodyPr/>
          <a:lstStyle>
            <a:lvl1pPr>
              <a:defRPr sz="2800"/>
            </a:lvl1pPr>
            <a:lvl2pPr marL="822960" indent="-274320">
              <a:buFont typeface="Wingdings" panose="05000000000000000000" pitchFamily="2" charset="2"/>
              <a:buChar char="§"/>
              <a:defRPr sz="2400"/>
            </a:lvl2pPr>
            <a:lvl3pPr marL="1371600" indent="-274320">
              <a:buFont typeface="Wingdings" panose="05000000000000000000" pitchFamily="2" charset="2"/>
              <a:buChar char="ü"/>
              <a:defRPr sz="2000"/>
            </a:lvl3pPr>
            <a:lvl4pPr>
              <a:defRPr sz="1800"/>
            </a:lvl4pPr>
            <a:lvl5pPr marL="2468880" indent="-274320">
              <a:buFont typeface="Wingdings" panose="05000000000000000000" pitchFamily="2" charset="2"/>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Date Placeholder 1">
            <a:extLst>
              <a:ext uri="{FF2B5EF4-FFF2-40B4-BE49-F238E27FC236}">
                <a16:creationId xmlns:a16="http://schemas.microsoft.com/office/drawing/2014/main" id="{47EFCEB6-2E27-4C42-A1E5-AC8A8BA83783}"/>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6/4/2025</a:t>
            </a:fld>
            <a:endParaRPr lang="en-US" dirty="0"/>
          </a:p>
        </p:txBody>
      </p:sp>
      <p:sp>
        <p:nvSpPr>
          <p:cNvPr id="15" name="Footer Placeholder 2">
            <a:extLst>
              <a:ext uri="{FF2B5EF4-FFF2-40B4-BE49-F238E27FC236}">
                <a16:creationId xmlns:a16="http://schemas.microsoft.com/office/drawing/2014/main" id="{A86FAFB9-0DC0-4AB0-9E8B-6EC7C8ABAAF1}"/>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pic>
        <p:nvPicPr>
          <p:cNvPr id="17" name="Picture 16">
            <a:extLst>
              <a:ext uri="{FF2B5EF4-FFF2-40B4-BE49-F238E27FC236}">
                <a16:creationId xmlns:a16="http://schemas.microsoft.com/office/drawing/2014/main" id="{E6A153D7-EA56-E14B-9DA0-424742D8109A}"/>
              </a:ext>
            </a:extLst>
          </p:cNvPr>
          <p:cNvPicPr>
            <a:picLocks noChangeAspect="1"/>
          </p:cNvPicPr>
          <p:nvPr userDrawn="1"/>
        </p:nvPicPr>
        <p:blipFill>
          <a:blip r:embed="rId2"/>
          <a:stretch>
            <a:fillRect/>
          </a:stretch>
        </p:blipFill>
        <p:spPr>
          <a:xfrm>
            <a:off x="1107105" y="427567"/>
            <a:ext cx="2481718" cy="808805"/>
          </a:xfrm>
          <a:prstGeom prst="rect">
            <a:avLst/>
          </a:prstGeom>
        </p:spPr>
      </p:pic>
    </p:spTree>
    <p:extLst>
      <p:ext uri="{BB962C8B-B14F-4D97-AF65-F5344CB8AC3E}">
        <p14:creationId xmlns:p14="http://schemas.microsoft.com/office/powerpoint/2010/main" val="1957828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rge Text Box">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5029200" y="0"/>
            <a:ext cx="9601200"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3">
            <a:extLst>
              <a:ext uri="{FF2B5EF4-FFF2-40B4-BE49-F238E27FC236}">
                <a16:creationId xmlns:a16="http://schemas.microsoft.com/office/drawing/2014/main" id="{3338E046-DF9E-FC49-A812-491AB8058B4E}"/>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12" name="Content Placeholder 4">
            <a:extLst>
              <a:ext uri="{FF2B5EF4-FFF2-40B4-BE49-F238E27FC236}">
                <a16:creationId xmlns:a16="http://schemas.microsoft.com/office/drawing/2014/main" id="{F0C408BC-A7DE-4A08-AD26-56414D2DD808}"/>
              </a:ext>
            </a:extLst>
          </p:cNvPr>
          <p:cNvSpPr>
            <a:spLocks noGrp="1"/>
          </p:cNvSpPr>
          <p:nvPr>
            <p:ph sz="quarter" idx="20"/>
          </p:nvPr>
        </p:nvSpPr>
        <p:spPr>
          <a:xfrm>
            <a:off x="6430642" y="457199"/>
            <a:ext cx="7772400" cy="7315200"/>
          </a:xfrm>
          <a:prstGeom prst="rect">
            <a:avLst/>
          </a:prstGeom>
        </p:spPr>
        <p:txBody>
          <a:bodyPr/>
          <a:lstStyle>
            <a:lvl1pP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13">
            <a:extLst>
              <a:ext uri="{FF2B5EF4-FFF2-40B4-BE49-F238E27FC236}">
                <a16:creationId xmlns:a16="http://schemas.microsoft.com/office/drawing/2014/main" id="{A3C58F0F-5237-4527-BB8E-6EEF623543BB}"/>
              </a:ext>
            </a:extLst>
          </p:cNvPr>
          <p:cNvSpPr>
            <a:spLocks noGrp="1"/>
          </p:cNvSpPr>
          <p:nvPr>
            <p:ph sz="quarter" idx="21"/>
          </p:nvPr>
        </p:nvSpPr>
        <p:spPr>
          <a:xfrm>
            <a:off x="1134946" y="4373033"/>
            <a:ext cx="4834469" cy="3429000"/>
          </a:xfrm>
          <a:prstGeom prst="rect">
            <a:avLst/>
          </a:prstGeom>
        </p:spPr>
        <p:txBody>
          <a:bodyPr/>
          <a:lstStyle>
            <a:lvl1pPr>
              <a:defRPr sz="2800"/>
            </a:lvl1pPr>
            <a:lvl2pPr marL="822960" indent="-274320">
              <a:buFont typeface="Wingdings" panose="05000000000000000000" pitchFamily="2" charset="2"/>
              <a:buChar char="§"/>
              <a:defRPr sz="2400"/>
            </a:lvl2pPr>
            <a:lvl3pPr marL="1371600" indent="-274320">
              <a:buFont typeface="Wingdings" panose="05000000000000000000" pitchFamily="2" charset="2"/>
              <a:buChar char="ü"/>
              <a:defRPr sz="2000"/>
            </a:lvl3pPr>
            <a:lvl4pPr>
              <a:defRPr sz="1800"/>
            </a:lvl4pPr>
            <a:lvl5pPr marL="2468880" indent="-274320">
              <a:buFont typeface="Wingdings" panose="05000000000000000000" pitchFamily="2" charset="2"/>
              <a:buChar cha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Date Placeholder 1">
            <a:extLst>
              <a:ext uri="{FF2B5EF4-FFF2-40B4-BE49-F238E27FC236}">
                <a16:creationId xmlns:a16="http://schemas.microsoft.com/office/drawing/2014/main" id="{33D0FD2D-15F4-4320-9C04-2023CAB47E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6/4/2025</a:t>
            </a:fld>
            <a:endParaRPr lang="en-US" dirty="0"/>
          </a:p>
        </p:txBody>
      </p:sp>
      <p:sp>
        <p:nvSpPr>
          <p:cNvPr id="19" name="Footer Placeholder 2">
            <a:extLst>
              <a:ext uri="{FF2B5EF4-FFF2-40B4-BE49-F238E27FC236}">
                <a16:creationId xmlns:a16="http://schemas.microsoft.com/office/drawing/2014/main" id="{08FBEF60-4239-4E67-A385-B22B813AD40B}"/>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20" name="Title 1">
            <a:extLst>
              <a:ext uri="{FF2B5EF4-FFF2-40B4-BE49-F238E27FC236}">
                <a16:creationId xmlns:a16="http://schemas.microsoft.com/office/drawing/2014/main" id="{77614967-FAA9-4DA9-B7DE-539AA8923534}"/>
              </a:ext>
            </a:extLst>
          </p:cNvPr>
          <p:cNvSpPr>
            <a:spLocks noGrp="1"/>
          </p:cNvSpPr>
          <p:nvPr>
            <p:ph type="title" hasCustomPrompt="1"/>
          </p:nvPr>
        </p:nvSpPr>
        <p:spPr>
          <a:xfrm>
            <a:off x="1112087" y="2295525"/>
            <a:ext cx="4857329" cy="1590675"/>
          </a:xfrm>
          <a:prstGeom prst="rect">
            <a:avLst/>
          </a:prstGeom>
        </p:spPr>
        <p:txBody>
          <a:bodyPr lIns="0" anchor="b"/>
          <a:lstStyle>
            <a:lvl1pPr>
              <a:defRPr lang="en-US" sz="3600" b="1" kern="1200" dirty="0">
                <a:solidFill>
                  <a:srgbClr val="31B8CA"/>
                </a:solidFill>
                <a:latin typeface="Arial" panose="020B0604020202020204" pitchFamily="34" charset="0"/>
                <a:ea typeface="+mn-ea"/>
                <a:cs typeface="Arial" panose="020B0604020202020204" pitchFamily="34" charset="0"/>
              </a:defRPr>
            </a:lvl1pPr>
          </a:lstStyle>
          <a:p>
            <a:r>
              <a:rPr lang="en-US" dirty="0"/>
              <a:t>Click to edit slide title</a:t>
            </a:r>
          </a:p>
        </p:txBody>
      </p:sp>
      <p:pic>
        <p:nvPicPr>
          <p:cNvPr id="15" name="Picture 14">
            <a:extLst>
              <a:ext uri="{FF2B5EF4-FFF2-40B4-BE49-F238E27FC236}">
                <a16:creationId xmlns:a16="http://schemas.microsoft.com/office/drawing/2014/main" id="{EB51ED7C-8CE9-0744-B5D7-1A5240E6DCC2}"/>
              </a:ext>
            </a:extLst>
          </p:cNvPr>
          <p:cNvPicPr>
            <a:picLocks noChangeAspect="1"/>
          </p:cNvPicPr>
          <p:nvPr userDrawn="1"/>
        </p:nvPicPr>
        <p:blipFill>
          <a:blip r:embed="rId2"/>
          <a:stretch>
            <a:fillRect/>
          </a:stretch>
        </p:blipFill>
        <p:spPr>
          <a:xfrm>
            <a:off x="1111017" y="427567"/>
            <a:ext cx="2481718" cy="808805"/>
          </a:xfrm>
          <a:prstGeom prst="rect">
            <a:avLst/>
          </a:prstGeom>
        </p:spPr>
      </p:pic>
    </p:spTree>
    <p:extLst>
      <p:ext uri="{BB962C8B-B14F-4D97-AF65-F5344CB8AC3E}">
        <p14:creationId xmlns:p14="http://schemas.microsoft.com/office/powerpoint/2010/main" val="990347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6EEDE-6486-774B-B0E3-751BBA42CE35}"/>
              </a:ext>
            </a:extLst>
          </p:cNvPr>
          <p:cNvSpPr/>
          <p:nvPr userDrawn="1"/>
        </p:nvSpPr>
        <p:spPr>
          <a:xfrm>
            <a:off x="5029200" y="0"/>
            <a:ext cx="9601200"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Title 1">
            <a:extLst>
              <a:ext uri="{FF2B5EF4-FFF2-40B4-BE49-F238E27FC236}">
                <a16:creationId xmlns:a16="http://schemas.microsoft.com/office/drawing/2014/main" id="{7C1406DC-BAEC-4717-8F68-46C92F16638A}"/>
              </a:ext>
            </a:extLst>
          </p:cNvPr>
          <p:cNvSpPr>
            <a:spLocks noGrp="1"/>
          </p:cNvSpPr>
          <p:nvPr>
            <p:ph type="title" hasCustomPrompt="1"/>
          </p:nvPr>
        </p:nvSpPr>
        <p:spPr>
          <a:xfrm>
            <a:off x="4105834" y="145430"/>
            <a:ext cx="10067365" cy="1100666"/>
          </a:xfrm>
          <a:prstGeom prst="rect">
            <a:avLst/>
          </a:prstGeom>
        </p:spPr>
        <p:txBody>
          <a:bodyPr lIns="0" anchor="b"/>
          <a:lstStyle>
            <a:lvl1pPr>
              <a:defRPr lang="en-US" sz="3600" b="1" kern="1200" dirty="0">
                <a:solidFill>
                  <a:srgbClr val="31B8CA"/>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10" name="Content Placeholder 4">
            <a:extLst>
              <a:ext uri="{FF2B5EF4-FFF2-40B4-BE49-F238E27FC236}">
                <a16:creationId xmlns:a16="http://schemas.microsoft.com/office/drawing/2014/main" id="{028E3363-7137-4431-9927-3AE087A5B2BE}"/>
              </a:ext>
            </a:extLst>
          </p:cNvPr>
          <p:cNvSpPr>
            <a:spLocks noGrp="1"/>
          </p:cNvSpPr>
          <p:nvPr>
            <p:ph sz="quarter" idx="20"/>
          </p:nvPr>
        </p:nvSpPr>
        <p:spPr>
          <a:xfrm>
            <a:off x="1108026" y="2057399"/>
            <a:ext cx="12801600" cy="5486401"/>
          </a:xfrm>
          <a:prstGeom prst="rect">
            <a:avLst/>
          </a:prstGeom>
        </p:spPr>
        <p:txBody>
          <a:bodyPr/>
          <a:lstStyle>
            <a:lvl1pP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Date Placeholder 1">
            <a:extLst>
              <a:ext uri="{FF2B5EF4-FFF2-40B4-BE49-F238E27FC236}">
                <a16:creationId xmlns:a16="http://schemas.microsoft.com/office/drawing/2014/main" id="{E76F451D-D169-4CA9-91EE-97F19A35C6DE}"/>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6/4/2025</a:t>
            </a:fld>
            <a:endParaRPr lang="en-US" dirty="0"/>
          </a:p>
        </p:txBody>
      </p:sp>
      <p:sp>
        <p:nvSpPr>
          <p:cNvPr id="15" name="Footer Placeholder 2">
            <a:extLst>
              <a:ext uri="{FF2B5EF4-FFF2-40B4-BE49-F238E27FC236}">
                <a16:creationId xmlns:a16="http://schemas.microsoft.com/office/drawing/2014/main" id="{8A19F790-0343-4862-A140-1B409986B7FB}"/>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pic>
        <p:nvPicPr>
          <p:cNvPr id="11" name="Picture 10">
            <a:extLst>
              <a:ext uri="{FF2B5EF4-FFF2-40B4-BE49-F238E27FC236}">
                <a16:creationId xmlns:a16="http://schemas.microsoft.com/office/drawing/2014/main" id="{A27FD9ED-F4EC-EB4A-AA54-4983CDC53F29}"/>
              </a:ext>
            </a:extLst>
          </p:cNvPr>
          <p:cNvPicPr>
            <a:picLocks noChangeAspect="1"/>
          </p:cNvPicPr>
          <p:nvPr userDrawn="1"/>
        </p:nvPicPr>
        <p:blipFill>
          <a:blip r:embed="rId2"/>
          <a:stretch>
            <a:fillRect/>
          </a:stretch>
        </p:blipFill>
        <p:spPr>
          <a:xfrm>
            <a:off x="1106955" y="427567"/>
            <a:ext cx="2481718" cy="808805"/>
          </a:xfrm>
          <a:prstGeom prst="rect">
            <a:avLst/>
          </a:prstGeom>
        </p:spPr>
      </p:pic>
    </p:spTree>
    <p:extLst>
      <p:ext uri="{BB962C8B-B14F-4D97-AF65-F5344CB8AC3E}">
        <p14:creationId xmlns:p14="http://schemas.microsoft.com/office/powerpoint/2010/main" val="2806792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Picture Gri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5029200" y="0"/>
            <a:ext cx="9601200"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6400800"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7" name="Picture Placeholder 2">
            <a:extLst>
              <a:ext uri="{FF2B5EF4-FFF2-40B4-BE49-F238E27FC236}">
                <a16:creationId xmlns:a16="http://schemas.microsoft.com/office/drawing/2014/main" id="{FD00854A-4EC7-2D48-A025-5B0B48548BC7}"/>
              </a:ext>
            </a:extLst>
          </p:cNvPr>
          <p:cNvSpPr>
            <a:spLocks noGrp="1"/>
          </p:cNvSpPr>
          <p:nvPr>
            <p:ph type="pic" sz="quarter" idx="11"/>
          </p:nvPr>
        </p:nvSpPr>
        <p:spPr>
          <a:xfrm>
            <a:off x="10515600" y="4572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8" name="Picture Placeholder 2">
            <a:extLst>
              <a:ext uri="{FF2B5EF4-FFF2-40B4-BE49-F238E27FC236}">
                <a16:creationId xmlns:a16="http://schemas.microsoft.com/office/drawing/2014/main" id="{67A8C708-D197-CF47-8089-89928BE1E302}"/>
              </a:ext>
            </a:extLst>
          </p:cNvPr>
          <p:cNvSpPr>
            <a:spLocks noGrp="1"/>
          </p:cNvSpPr>
          <p:nvPr>
            <p:ph type="pic" sz="quarter" idx="12"/>
          </p:nvPr>
        </p:nvSpPr>
        <p:spPr>
          <a:xfrm>
            <a:off x="6400800"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2" name="Picture Placeholder 2">
            <a:extLst>
              <a:ext uri="{FF2B5EF4-FFF2-40B4-BE49-F238E27FC236}">
                <a16:creationId xmlns:a16="http://schemas.microsoft.com/office/drawing/2014/main" id="{3C4D2EBC-B863-FD49-A9DF-1381563078DA}"/>
              </a:ext>
            </a:extLst>
          </p:cNvPr>
          <p:cNvSpPr>
            <a:spLocks noGrp="1"/>
          </p:cNvSpPr>
          <p:nvPr>
            <p:ph type="pic" sz="quarter" idx="13"/>
          </p:nvPr>
        </p:nvSpPr>
        <p:spPr>
          <a:xfrm>
            <a:off x="10515600" y="4343400"/>
            <a:ext cx="3657600" cy="342900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6" name="Text Placeholder 5">
            <a:extLst>
              <a:ext uri="{FF2B5EF4-FFF2-40B4-BE49-F238E27FC236}">
                <a16:creationId xmlns:a16="http://schemas.microsoft.com/office/drawing/2014/main" id="{CE93B472-4A32-7C41-A565-485FDC3EB832}"/>
              </a:ext>
            </a:extLst>
          </p:cNvPr>
          <p:cNvSpPr>
            <a:spLocks noGrp="1"/>
          </p:cNvSpPr>
          <p:nvPr>
            <p:ph type="body" sz="quarter" idx="14" hasCustomPrompt="1"/>
          </p:nvPr>
        </p:nvSpPr>
        <p:spPr>
          <a:xfrm>
            <a:off x="6400800"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3" name="Text Placeholder 5">
            <a:extLst>
              <a:ext uri="{FF2B5EF4-FFF2-40B4-BE49-F238E27FC236}">
                <a16:creationId xmlns:a16="http://schemas.microsoft.com/office/drawing/2014/main" id="{19F7807A-D120-BD49-9CBD-9174F26D7982}"/>
              </a:ext>
            </a:extLst>
          </p:cNvPr>
          <p:cNvSpPr>
            <a:spLocks noGrp="1"/>
          </p:cNvSpPr>
          <p:nvPr>
            <p:ph type="body" sz="quarter" idx="15" hasCustomPrompt="1"/>
          </p:nvPr>
        </p:nvSpPr>
        <p:spPr>
          <a:xfrm>
            <a:off x="6400800"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4" name="Text Placeholder 5">
            <a:extLst>
              <a:ext uri="{FF2B5EF4-FFF2-40B4-BE49-F238E27FC236}">
                <a16:creationId xmlns:a16="http://schemas.microsoft.com/office/drawing/2014/main" id="{08ED17FC-CAF8-9A40-9A88-897DEF9CFEA0}"/>
              </a:ext>
            </a:extLst>
          </p:cNvPr>
          <p:cNvSpPr>
            <a:spLocks noGrp="1"/>
          </p:cNvSpPr>
          <p:nvPr>
            <p:ph type="body" sz="quarter" idx="16" hasCustomPrompt="1"/>
          </p:nvPr>
        </p:nvSpPr>
        <p:spPr>
          <a:xfrm>
            <a:off x="10515600" y="29718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5" name="Text Placeholder 5">
            <a:extLst>
              <a:ext uri="{FF2B5EF4-FFF2-40B4-BE49-F238E27FC236}">
                <a16:creationId xmlns:a16="http://schemas.microsoft.com/office/drawing/2014/main" id="{4A16FA60-8BA9-8B4A-86AA-F8336C26C78B}"/>
              </a:ext>
            </a:extLst>
          </p:cNvPr>
          <p:cNvSpPr>
            <a:spLocks noGrp="1"/>
          </p:cNvSpPr>
          <p:nvPr>
            <p:ph type="body" sz="quarter" idx="17" hasCustomPrompt="1"/>
          </p:nvPr>
        </p:nvSpPr>
        <p:spPr>
          <a:xfrm>
            <a:off x="10515600" y="6858000"/>
            <a:ext cx="3657600" cy="91440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8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6" name="Slide Number Placeholder 3">
            <a:extLst>
              <a:ext uri="{FF2B5EF4-FFF2-40B4-BE49-F238E27FC236}">
                <a16:creationId xmlns:a16="http://schemas.microsoft.com/office/drawing/2014/main" id="{7DC2EC3E-C641-FD49-9F15-878B1AFFFD98}"/>
              </a:ext>
            </a:extLst>
          </p:cNvPr>
          <p:cNvSpPr>
            <a:spLocks noGrp="1"/>
          </p:cNvSpPr>
          <p:nvPr>
            <p:ph type="sldNum" sz="quarter" idx="18"/>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19" name="Title 1">
            <a:extLst>
              <a:ext uri="{FF2B5EF4-FFF2-40B4-BE49-F238E27FC236}">
                <a16:creationId xmlns:a16="http://schemas.microsoft.com/office/drawing/2014/main" id="{3648737A-DE0E-48DB-87F0-65418715CF88}"/>
              </a:ext>
            </a:extLst>
          </p:cNvPr>
          <p:cNvSpPr>
            <a:spLocks noGrp="1"/>
          </p:cNvSpPr>
          <p:nvPr>
            <p:ph type="title" hasCustomPrompt="1"/>
          </p:nvPr>
        </p:nvSpPr>
        <p:spPr>
          <a:xfrm>
            <a:off x="1109122" y="2295525"/>
            <a:ext cx="4572001" cy="1590675"/>
          </a:xfrm>
          <a:prstGeom prst="rect">
            <a:avLst/>
          </a:prstGeom>
        </p:spPr>
        <p:txBody>
          <a:bodyPr lIns="0" anchor="b"/>
          <a:lstStyle>
            <a:lvl1pPr>
              <a:defRPr lang="en-US" sz="3600" b="1" kern="1200" dirty="0">
                <a:solidFill>
                  <a:srgbClr val="31B8CA"/>
                </a:solidFill>
                <a:latin typeface="Arial" panose="020B0604020202020204" pitchFamily="34" charset="0"/>
                <a:ea typeface="+mn-ea"/>
                <a:cs typeface="Arial" panose="020B0604020202020204" pitchFamily="34" charset="0"/>
              </a:defRPr>
            </a:lvl1pPr>
          </a:lstStyle>
          <a:p>
            <a:r>
              <a:rPr lang="en-US" dirty="0"/>
              <a:t>Click to edit slide title</a:t>
            </a:r>
          </a:p>
        </p:txBody>
      </p:sp>
      <p:sp>
        <p:nvSpPr>
          <p:cNvPr id="21" name="Content Placeholder 13">
            <a:extLst>
              <a:ext uri="{FF2B5EF4-FFF2-40B4-BE49-F238E27FC236}">
                <a16:creationId xmlns:a16="http://schemas.microsoft.com/office/drawing/2014/main" id="{97DA340F-6103-4F2C-B3B8-8D8A524DC19C}"/>
              </a:ext>
            </a:extLst>
          </p:cNvPr>
          <p:cNvSpPr>
            <a:spLocks noGrp="1"/>
          </p:cNvSpPr>
          <p:nvPr>
            <p:ph sz="quarter" idx="21"/>
          </p:nvPr>
        </p:nvSpPr>
        <p:spPr>
          <a:xfrm>
            <a:off x="1131982" y="4373033"/>
            <a:ext cx="4572000" cy="3429000"/>
          </a:xfrm>
          <a:prstGeom prst="rect">
            <a:avLst/>
          </a:prstGeom>
        </p:spPr>
        <p:txBody>
          <a:bodyPr/>
          <a:lstStyle>
            <a:lvl1pPr>
              <a:defRPr sz="2800"/>
            </a:lvl1pPr>
            <a:lvl2pPr marL="822960" indent="-274320">
              <a:buFont typeface="Wingdings" panose="05000000000000000000" pitchFamily="2" charset="2"/>
              <a:buChar char="§"/>
              <a:defRPr sz="2400"/>
            </a:lvl2pPr>
            <a:lvl3pPr marL="1371600" indent="-274320">
              <a:buFont typeface="Wingdings" panose="05000000000000000000" pitchFamily="2" charset="2"/>
              <a:buChar char="ü"/>
              <a:defRPr sz="2000"/>
            </a:lvl3pPr>
            <a:lvl4pPr>
              <a:defRPr sz="1800"/>
            </a:lvl4pPr>
            <a:lvl5pPr marL="2468880" indent="-274320">
              <a:buFont typeface="Wingdings" panose="05000000000000000000" pitchFamily="2" charset="2"/>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5" name="Date Placeholder 1">
            <a:extLst>
              <a:ext uri="{FF2B5EF4-FFF2-40B4-BE49-F238E27FC236}">
                <a16:creationId xmlns:a16="http://schemas.microsoft.com/office/drawing/2014/main" id="{EE384947-F0AD-4E73-95AD-CAD4DEE44608}"/>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6/4/2025</a:t>
            </a:fld>
            <a:endParaRPr lang="en-US" dirty="0"/>
          </a:p>
        </p:txBody>
      </p:sp>
      <p:sp>
        <p:nvSpPr>
          <p:cNvPr id="26" name="Footer Placeholder 2">
            <a:extLst>
              <a:ext uri="{FF2B5EF4-FFF2-40B4-BE49-F238E27FC236}">
                <a16:creationId xmlns:a16="http://schemas.microsoft.com/office/drawing/2014/main" id="{8259C4D6-850D-4393-9434-3F69451FBF8E}"/>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pic>
        <p:nvPicPr>
          <p:cNvPr id="18" name="Picture 17">
            <a:extLst>
              <a:ext uri="{FF2B5EF4-FFF2-40B4-BE49-F238E27FC236}">
                <a16:creationId xmlns:a16="http://schemas.microsoft.com/office/drawing/2014/main" id="{6E3F512F-8964-4049-A465-108B30A3BD93}"/>
              </a:ext>
            </a:extLst>
          </p:cNvPr>
          <p:cNvPicPr>
            <a:picLocks noChangeAspect="1"/>
          </p:cNvPicPr>
          <p:nvPr userDrawn="1"/>
        </p:nvPicPr>
        <p:blipFill>
          <a:blip r:embed="rId2"/>
          <a:stretch>
            <a:fillRect/>
          </a:stretch>
        </p:blipFill>
        <p:spPr>
          <a:xfrm>
            <a:off x="1108052" y="427567"/>
            <a:ext cx="2481718" cy="808805"/>
          </a:xfrm>
          <a:prstGeom prst="rect">
            <a:avLst/>
          </a:prstGeom>
        </p:spPr>
      </p:pic>
    </p:spTree>
    <p:extLst>
      <p:ext uri="{BB962C8B-B14F-4D97-AF65-F5344CB8AC3E}">
        <p14:creationId xmlns:p14="http://schemas.microsoft.com/office/powerpoint/2010/main" val="410932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Picture Grid with Subhea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5029200" y="0"/>
            <a:ext cx="9601200"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109123"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109123"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endParaRPr lang="en-US" dirty="0"/>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606621"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606621"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39496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743200"/>
            <a:ext cx="4069080" cy="2377440"/>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109123"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109123"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606621"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606621"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429768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30" name="Date Placeholder 1">
            <a:extLst>
              <a:ext uri="{FF2B5EF4-FFF2-40B4-BE49-F238E27FC236}">
                <a16:creationId xmlns:a16="http://schemas.microsoft.com/office/drawing/2014/main" id="{E4CF0CE7-333F-4604-B518-6F7EE2AA82D5}"/>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6/4/2025</a:t>
            </a:fld>
            <a:endParaRPr lang="en-US" dirty="0"/>
          </a:p>
        </p:txBody>
      </p:sp>
      <p:sp>
        <p:nvSpPr>
          <p:cNvPr id="31" name="Footer Placeholder 2">
            <a:extLst>
              <a:ext uri="{FF2B5EF4-FFF2-40B4-BE49-F238E27FC236}">
                <a16:creationId xmlns:a16="http://schemas.microsoft.com/office/drawing/2014/main" id="{21303C4E-FB0C-4A46-BF34-C99D885AA3B1}"/>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32" name="Content Placeholder 4">
            <a:extLst>
              <a:ext uri="{FF2B5EF4-FFF2-40B4-BE49-F238E27FC236}">
                <a16:creationId xmlns:a16="http://schemas.microsoft.com/office/drawing/2014/main" id="{C14080C3-5390-4F4E-9C88-2C080B5CE5D9}"/>
              </a:ext>
            </a:extLst>
          </p:cNvPr>
          <p:cNvSpPr>
            <a:spLocks noGrp="1"/>
          </p:cNvSpPr>
          <p:nvPr>
            <p:ph sz="quarter" idx="24"/>
          </p:nvPr>
        </p:nvSpPr>
        <p:spPr>
          <a:xfrm>
            <a:off x="1109123" y="2194560"/>
            <a:ext cx="12801600" cy="525886"/>
          </a:xfrm>
          <a:prstGeom prst="rect">
            <a:avLst/>
          </a:prstGeom>
        </p:spPr>
        <p:txBody>
          <a:bodyPr/>
          <a:lstStyle>
            <a:lvl1pPr>
              <a:defRPr sz="2800">
                <a:latin typeface="Arial" panose="020B0604020202020204" pitchFamily="34" charset="0"/>
                <a:cs typeface="Arial" panose="020B0604020202020204" pitchFamily="34" charset="0"/>
              </a:defRPr>
            </a:lvl1pPr>
            <a:lvl2pPr marL="822960" indent="-274320">
              <a:buFont typeface="Wingdings" panose="05000000000000000000" pitchFamily="2" charset="2"/>
              <a:buChar char="§"/>
              <a:defRPr sz="2400">
                <a:latin typeface="Arial" panose="020B0604020202020204" pitchFamily="34" charset="0"/>
                <a:cs typeface="Arial" panose="020B0604020202020204" pitchFamily="34" charset="0"/>
              </a:defRPr>
            </a:lvl2pPr>
            <a:lvl3pPr marL="1371600" indent="-274320">
              <a:buFont typeface="Wingdings" panose="05000000000000000000" pitchFamily="2" charset="2"/>
              <a:buChar char="ü"/>
              <a:defRPr sz="2000">
                <a:latin typeface="Arial" panose="020B0604020202020204" pitchFamily="34" charset="0"/>
                <a:cs typeface="Arial" panose="020B0604020202020204" pitchFamily="34" charset="0"/>
              </a:defRPr>
            </a:lvl3pPr>
            <a:lvl4pPr>
              <a:defRPr sz="1800">
                <a:latin typeface="Arial" panose="020B0604020202020204" pitchFamily="34" charset="0"/>
                <a:cs typeface="Arial" panose="020B0604020202020204" pitchFamily="34" charset="0"/>
              </a:defRPr>
            </a:lvl4pPr>
            <a:lvl5pPr marL="2468880" indent="-274320">
              <a:buFont typeface="Wingdings" panose="05000000000000000000" pitchFamily="2" charset="2"/>
              <a:buChar char="§"/>
              <a:defRPr sz="1600">
                <a:latin typeface="Arial" panose="020B0604020202020204" pitchFamily="34" charset="0"/>
                <a:cs typeface="Arial" panose="020B0604020202020204" pitchFamily="34" charset="0"/>
              </a:defRPr>
            </a:lvl5pPr>
          </a:lstStyle>
          <a:p>
            <a:pPr lvl="0"/>
            <a:r>
              <a:rPr lang="en-US"/>
              <a:t>Click to edit Master text styles</a:t>
            </a:r>
          </a:p>
        </p:txBody>
      </p:sp>
      <p:sp>
        <p:nvSpPr>
          <p:cNvPr id="27" name="Title 1">
            <a:extLst>
              <a:ext uri="{FF2B5EF4-FFF2-40B4-BE49-F238E27FC236}">
                <a16:creationId xmlns:a16="http://schemas.microsoft.com/office/drawing/2014/main" id="{F8520C0B-63E4-8146-B06F-2D4679E9C0FB}"/>
              </a:ext>
            </a:extLst>
          </p:cNvPr>
          <p:cNvSpPr>
            <a:spLocks noGrp="1"/>
          </p:cNvSpPr>
          <p:nvPr>
            <p:ph type="title" hasCustomPrompt="1"/>
          </p:nvPr>
        </p:nvSpPr>
        <p:spPr>
          <a:xfrm>
            <a:off x="4105834" y="145430"/>
            <a:ext cx="10067365" cy="1100666"/>
          </a:xfrm>
          <a:prstGeom prst="rect">
            <a:avLst/>
          </a:prstGeom>
        </p:spPr>
        <p:txBody>
          <a:bodyPr lIns="0" anchor="b"/>
          <a:lstStyle>
            <a:lvl1pPr>
              <a:defRPr lang="en-US" sz="3600" b="1" kern="1200" dirty="0">
                <a:solidFill>
                  <a:srgbClr val="31B8CA"/>
                </a:solidFill>
                <a:latin typeface="Arial" panose="020B0604020202020204" pitchFamily="34" charset="0"/>
                <a:ea typeface="+mn-ea"/>
                <a:cs typeface="Arial" panose="020B0604020202020204" pitchFamily="34" charset="0"/>
              </a:defRPr>
            </a:lvl1pPr>
          </a:lstStyle>
          <a:p>
            <a:r>
              <a:rPr lang="en-US" dirty="0"/>
              <a:t>Click to edit slide title</a:t>
            </a:r>
          </a:p>
        </p:txBody>
      </p:sp>
      <p:pic>
        <p:nvPicPr>
          <p:cNvPr id="26" name="Picture 25">
            <a:extLst>
              <a:ext uri="{FF2B5EF4-FFF2-40B4-BE49-F238E27FC236}">
                <a16:creationId xmlns:a16="http://schemas.microsoft.com/office/drawing/2014/main" id="{3266B96E-7D80-AF4D-AC37-C7FC2FD8ABE2}"/>
              </a:ext>
            </a:extLst>
          </p:cNvPr>
          <p:cNvPicPr>
            <a:picLocks noChangeAspect="1"/>
          </p:cNvPicPr>
          <p:nvPr userDrawn="1"/>
        </p:nvPicPr>
        <p:blipFill>
          <a:blip r:embed="rId2"/>
          <a:stretch>
            <a:fillRect/>
          </a:stretch>
        </p:blipFill>
        <p:spPr>
          <a:xfrm>
            <a:off x="1108052" y="427567"/>
            <a:ext cx="2481718" cy="808805"/>
          </a:xfrm>
          <a:prstGeom prst="rect">
            <a:avLst/>
          </a:prstGeom>
        </p:spPr>
      </p:pic>
    </p:spTree>
    <p:extLst>
      <p:ext uri="{BB962C8B-B14F-4D97-AF65-F5344CB8AC3E}">
        <p14:creationId xmlns:p14="http://schemas.microsoft.com/office/powerpoint/2010/main" val="295008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Picture Gri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9C90B8-4BAF-9A46-98DB-81259C436289}"/>
              </a:ext>
            </a:extLst>
          </p:cNvPr>
          <p:cNvSpPr/>
          <p:nvPr userDrawn="1"/>
        </p:nvSpPr>
        <p:spPr>
          <a:xfrm>
            <a:off x="5029200" y="0"/>
            <a:ext cx="9601200"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3DEE2FC3-856F-2F4B-A52D-94189159AC19}"/>
              </a:ext>
            </a:extLst>
          </p:cNvPr>
          <p:cNvSpPr>
            <a:spLocks noGrp="1"/>
          </p:cNvSpPr>
          <p:nvPr>
            <p:ph type="pic" sz="quarter" idx="10"/>
          </p:nvPr>
        </p:nvSpPr>
        <p:spPr>
          <a:xfrm>
            <a:off x="1108052"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1" name="Picture Placeholder 2">
            <a:extLst>
              <a:ext uri="{FF2B5EF4-FFF2-40B4-BE49-F238E27FC236}">
                <a16:creationId xmlns:a16="http://schemas.microsoft.com/office/drawing/2014/main" id="{FE341CF1-EFF3-A64D-A9D4-B96C8CD8F301}"/>
              </a:ext>
            </a:extLst>
          </p:cNvPr>
          <p:cNvSpPr>
            <a:spLocks noGrp="1"/>
          </p:cNvSpPr>
          <p:nvPr>
            <p:ph type="pic" sz="quarter" idx="11"/>
          </p:nvPr>
        </p:nvSpPr>
        <p:spPr>
          <a:xfrm>
            <a:off x="1108052"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3" name="Picture Placeholder 2">
            <a:extLst>
              <a:ext uri="{FF2B5EF4-FFF2-40B4-BE49-F238E27FC236}">
                <a16:creationId xmlns:a16="http://schemas.microsoft.com/office/drawing/2014/main" id="{D0629C78-28FC-874B-96C1-DFAAFF975DEC}"/>
              </a:ext>
            </a:extLst>
          </p:cNvPr>
          <p:cNvSpPr>
            <a:spLocks noGrp="1"/>
          </p:cNvSpPr>
          <p:nvPr>
            <p:ph type="pic" sz="quarter" idx="12"/>
          </p:nvPr>
        </p:nvSpPr>
        <p:spPr>
          <a:xfrm>
            <a:off x="5606086"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4" name="Picture Placeholder 2">
            <a:extLst>
              <a:ext uri="{FF2B5EF4-FFF2-40B4-BE49-F238E27FC236}">
                <a16:creationId xmlns:a16="http://schemas.microsoft.com/office/drawing/2014/main" id="{5089EEED-3863-BD48-BCCB-4D264015DA60}"/>
              </a:ext>
            </a:extLst>
          </p:cNvPr>
          <p:cNvSpPr>
            <a:spLocks noGrp="1"/>
          </p:cNvSpPr>
          <p:nvPr>
            <p:ph type="pic" sz="quarter" idx="13"/>
          </p:nvPr>
        </p:nvSpPr>
        <p:spPr>
          <a:xfrm>
            <a:off x="5606086"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dirty="0"/>
              <a:t>Click icon to add picture</a:t>
            </a:r>
          </a:p>
        </p:txBody>
      </p:sp>
      <p:sp>
        <p:nvSpPr>
          <p:cNvPr id="15" name="Picture Placeholder 2">
            <a:extLst>
              <a:ext uri="{FF2B5EF4-FFF2-40B4-BE49-F238E27FC236}">
                <a16:creationId xmlns:a16="http://schemas.microsoft.com/office/drawing/2014/main" id="{EEF5B44F-191D-F44D-8AB3-0B9E4AF4B4E2}"/>
              </a:ext>
            </a:extLst>
          </p:cNvPr>
          <p:cNvSpPr>
            <a:spLocks noGrp="1"/>
          </p:cNvSpPr>
          <p:nvPr>
            <p:ph type="pic" sz="quarter" idx="14"/>
          </p:nvPr>
        </p:nvSpPr>
        <p:spPr>
          <a:xfrm>
            <a:off x="10104120" y="5060515"/>
            <a:ext cx="4069080" cy="2711885"/>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6" name="Picture Placeholder 2">
            <a:extLst>
              <a:ext uri="{FF2B5EF4-FFF2-40B4-BE49-F238E27FC236}">
                <a16:creationId xmlns:a16="http://schemas.microsoft.com/office/drawing/2014/main" id="{A26442AE-D905-374C-9CB4-1A1F44C08C61}"/>
              </a:ext>
            </a:extLst>
          </p:cNvPr>
          <p:cNvSpPr>
            <a:spLocks noGrp="1"/>
          </p:cNvSpPr>
          <p:nvPr>
            <p:ph type="pic" sz="quarter" idx="15"/>
          </p:nvPr>
        </p:nvSpPr>
        <p:spPr>
          <a:xfrm>
            <a:off x="10104120" y="2066544"/>
            <a:ext cx="4069080" cy="2715768"/>
          </a:xfrm>
          <a:prstGeom prst="rect">
            <a:avLst/>
          </a:prstGeom>
          <a:solidFill>
            <a:srgbClr val="B3B3B3"/>
          </a:solidFill>
        </p:spPr>
        <p:txBody>
          <a:bodyPr lIns="0" tIns="0" rIns="0" bIns="0" anchor="ctr" anchorCtr="0"/>
          <a:lstStyle>
            <a:lvl1pPr marL="0" indent="0" algn="ctr">
              <a:buNone/>
              <a:defRPr sz="1800">
                <a:solidFill>
                  <a:srgbClr val="000000"/>
                </a:solidFill>
                <a:latin typeface="Arial" panose="020B0604020202020204" pitchFamily="34" charset="0"/>
                <a:cs typeface="Arial" panose="020B0604020202020204" pitchFamily="34" charset="0"/>
              </a:defRPr>
            </a:lvl1pPr>
          </a:lstStyle>
          <a:p>
            <a:r>
              <a:rPr lang="en-US"/>
              <a:t>Click icon to add picture</a:t>
            </a:r>
          </a:p>
        </p:txBody>
      </p:sp>
      <p:sp>
        <p:nvSpPr>
          <p:cNvPr id="17" name="Text Placeholder 5">
            <a:extLst>
              <a:ext uri="{FF2B5EF4-FFF2-40B4-BE49-F238E27FC236}">
                <a16:creationId xmlns:a16="http://schemas.microsoft.com/office/drawing/2014/main" id="{CEBE105C-2ECB-0B46-923F-378B0A5AEBCB}"/>
              </a:ext>
            </a:extLst>
          </p:cNvPr>
          <p:cNvSpPr>
            <a:spLocks noGrp="1"/>
          </p:cNvSpPr>
          <p:nvPr>
            <p:ph type="body" sz="quarter" idx="16" hasCustomPrompt="1"/>
          </p:nvPr>
        </p:nvSpPr>
        <p:spPr>
          <a:xfrm>
            <a:off x="1108052"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19" name="Text Placeholder 5">
            <a:extLst>
              <a:ext uri="{FF2B5EF4-FFF2-40B4-BE49-F238E27FC236}">
                <a16:creationId xmlns:a16="http://schemas.microsoft.com/office/drawing/2014/main" id="{8B0900D4-1543-834B-AE27-9A72FD91B398}"/>
              </a:ext>
            </a:extLst>
          </p:cNvPr>
          <p:cNvSpPr>
            <a:spLocks noGrp="1"/>
          </p:cNvSpPr>
          <p:nvPr>
            <p:ph type="body" sz="quarter" idx="17" hasCustomPrompt="1"/>
          </p:nvPr>
        </p:nvSpPr>
        <p:spPr>
          <a:xfrm>
            <a:off x="1108052"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0" name="Text Placeholder 5">
            <a:extLst>
              <a:ext uri="{FF2B5EF4-FFF2-40B4-BE49-F238E27FC236}">
                <a16:creationId xmlns:a16="http://schemas.microsoft.com/office/drawing/2014/main" id="{F64FB6B4-B0C6-5949-9F2B-7BCB7B207394}"/>
              </a:ext>
            </a:extLst>
          </p:cNvPr>
          <p:cNvSpPr>
            <a:spLocks noGrp="1"/>
          </p:cNvSpPr>
          <p:nvPr>
            <p:ph type="body" sz="quarter" idx="18" hasCustomPrompt="1"/>
          </p:nvPr>
        </p:nvSpPr>
        <p:spPr>
          <a:xfrm>
            <a:off x="5606086"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1" name="Text Placeholder 5">
            <a:extLst>
              <a:ext uri="{FF2B5EF4-FFF2-40B4-BE49-F238E27FC236}">
                <a16:creationId xmlns:a16="http://schemas.microsoft.com/office/drawing/2014/main" id="{8FDD81E0-346D-A544-A838-A6991588AE4C}"/>
              </a:ext>
            </a:extLst>
          </p:cNvPr>
          <p:cNvSpPr>
            <a:spLocks noGrp="1"/>
          </p:cNvSpPr>
          <p:nvPr>
            <p:ph type="body" sz="quarter" idx="19" hasCustomPrompt="1"/>
          </p:nvPr>
        </p:nvSpPr>
        <p:spPr>
          <a:xfrm>
            <a:off x="5606086"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2" name="Text Placeholder 5">
            <a:extLst>
              <a:ext uri="{FF2B5EF4-FFF2-40B4-BE49-F238E27FC236}">
                <a16:creationId xmlns:a16="http://schemas.microsoft.com/office/drawing/2014/main" id="{CDB91CB5-0E93-FA44-9508-60493542C74C}"/>
              </a:ext>
            </a:extLst>
          </p:cNvPr>
          <p:cNvSpPr>
            <a:spLocks noGrp="1"/>
          </p:cNvSpPr>
          <p:nvPr>
            <p:ph type="body" sz="quarter" idx="20" hasCustomPrompt="1"/>
          </p:nvPr>
        </p:nvSpPr>
        <p:spPr>
          <a:xfrm>
            <a:off x="10104120" y="3959352"/>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3" name="Text Placeholder 5">
            <a:extLst>
              <a:ext uri="{FF2B5EF4-FFF2-40B4-BE49-F238E27FC236}">
                <a16:creationId xmlns:a16="http://schemas.microsoft.com/office/drawing/2014/main" id="{92F736B8-F799-F047-BE4E-297E64A7549C}"/>
              </a:ext>
            </a:extLst>
          </p:cNvPr>
          <p:cNvSpPr>
            <a:spLocks noGrp="1"/>
          </p:cNvSpPr>
          <p:nvPr>
            <p:ph type="body" sz="quarter" idx="21" hasCustomPrompt="1"/>
          </p:nvPr>
        </p:nvSpPr>
        <p:spPr>
          <a:xfrm>
            <a:off x="10104120" y="6949440"/>
            <a:ext cx="4069080" cy="822960"/>
          </a:xfrm>
          <a:prstGeom prst="rect">
            <a:avLst/>
          </a:prstGeom>
          <a:gradFill>
            <a:gsLst>
              <a:gs pos="0">
                <a:srgbClr val="000000">
                  <a:alpha val="0"/>
                </a:srgbClr>
              </a:gs>
              <a:gs pos="100000">
                <a:srgbClr val="000000"/>
              </a:gs>
            </a:gsLst>
            <a:lin ang="5400000" scaled="0"/>
          </a:gradFill>
        </p:spPr>
        <p:txBody>
          <a:bodyPr lIns="182880" tIns="182880" rIns="182880" bIns="182880" anchor="b" anchorCtr="0"/>
          <a:lstStyle>
            <a:lvl1pPr marL="0" indent="0">
              <a:buNone/>
              <a:defRPr sz="1500" b="1">
                <a:solidFill>
                  <a:schemeClr val="bg1"/>
                </a:solidFill>
                <a:latin typeface="Arial" panose="020B0604020202020204" pitchFamily="34" charset="0"/>
                <a:cs typeface="Arial" panose="020B0604020202020204" pitchFamily="34" charset="0"/>
              </a:defRPr>
            </a:lvl1pPr>
            <a:lvl2pPr marL="548640" indent="0">
              <a:buNone/>
              <a:defRPr sz="1400">
                <a:latin typeface="Arial" panose="020B0604020202020204" pitchFamily="34" charset="0"/>
                <a:cs typeface="Arial" panose="020B0604020202020204" pitchFamily="34" charset="0"/>
              </a:defRPr>
            </a:lvl2pPr>
            <a:lvl3pPr marL="1097280" indent="0">
              <a:buNone/>
              <a:defRPr sz="1400">
                <a:latin typeface="Arial" panose="020B0604020202020204" pitchFamily="34" charset="0"/>
                <a:cs typeface="Arial" panose="020B0604020202020204" pitchFamily="34" charset="0"/>
              </a:defRPr>
            </a:lvl3pPr>
            <a:lvl4pPr marL="1645920" indent="0">
              <a:buNone/>
              <a:defRPr sz="1400">
                <a:latin typeface="Arial" panose="020B0604020202020204" pitchFamily="34" charset="0"/>
                <a:cs typeface="Arial" panose="020B0604020202020204" pitchFamily="34" charset="0"/>
              </a:defRPr>
            </a:lvl4pPr>
            <a:lvl5pPr marL="2194560" indent="0">
              <a:buNone/>
              <a:defRPr sz="1400">
                <a:latin typeface="Arial" panose="020B0604020202020204" pitchFamily="34" charset="0"/>
                <a:cs typeface="Arial" panose="020B0604020202020204" pitchFamily="34" charset="0"/>
              </a:defRPr>
            </a:lvl5pPr>
          </a:lstStyle>
          <a:p>
            <a:pPr lvl="0"/>
            <a:r>
              <a:rPr lang="en-US" dirty="0"/>
              <a:t>Click to insert image caption</a:t>
            </a:r>
          </a:p>
        </p:txBody>
      </p:sp>
      <p:sp>
        <p:nvSpPr>
          <p:cNvPr id="24" name="Slide Number Placeholder 3">
            <a:extLst>
              <a:ext uri="{FF2B5EF4-FFF2-40B4-BE49-F238E27FC236}">
                <a16:creationId xmlns:a16="http://schemas.microsoft.com/office/drawing/2014/main" id="{183198DF-9C78-DD40-9CE1-2BC11B888821}"/>
              </a:ext>
            </a:extLst>
          </p:cNvPr>
          <p:cNvSpPr>
            <a:spLocks noGrp="1"/>
          </p:cNvSpPr>
          <p:nvPr>
            <p:ph type="sldNum" sz="quarter" idx="2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28" name="Date Placeholder 1">
            <a:extLst>
              <a:ext uri="{FF2B5EF4-FFF2-40B4-BE49-F238E27FC236}">
                <a16:creationId xmlns:a16="http://schemas.microsoft.com/office/drawing/2014/main" id="{68F188F7-153E-49D5-8DFC-19025204703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6/4/2025</a:t>
            </a:fld>
            <a:endParaRPr lang="en-US" dirty="0"/>
          </a:p>
        </p:txBody>
      </p:sp>
      <p:sp>
        <p:nvSpPr>
          <p:cNvPr id="29" name="Footer Placeholder 2">
            <a:extLst>
              <a:ext uri="{FF2B5EF4-FFF2-40B4-BE49-F238E27FC236}">
                <a16:creationId xmlns:a16="http://schemas.microsoft.com/office/drawing/2014/main" id="{578EF931-9BED-4D2C-8850-F588C3E36023}"/>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25" name="Title 1">
            <a:extLst>
              <a:ext uri="{FF2B5EF4-FFF2-40B4-BE49-F238E27FC236}">
                <a16:creationId xmlns:a16="http://schemas.microsoft.com/office/drawing/2014/main" id="{9F80F1A3-CAFA-0B44-BCCA-72F4C1583D77}"/>
              </a:ext>
            </a:extLst>
          </p:cNvPr>
          <p:cNvSpPr>
            <a:spLocks noGrp="1"/>
          </p:cNvSpPr>
          <p:nvPr>
            <p:ph type="title" hasCustomPrompt="1"/>
          </p:nvPr>
        </p:nvSpPr>
        <p:spPr>
          <a:xfrm>
            <a:off x="4105834" y="145430"/>
            <a:ext cx="10067365" cy="1100666"/>
          </a:xfrm>
          <a:prstGeom prst="rect">
            <a:avLst/>
          </a:prstGeom>
        </p:spPr>
        <p:txBody>
          <a:bodyPr lIns="0" anchor="b"/>
          <a:lstStyle>
            <a:lvl1pPr>
              <a:defRPr lang="en-US" sz="3600" b="1" kern="1200" dirty="0">
                <a:solidFill>
                  <a:srgbClr val="31B8CA"/>
                </a:solidFill>
                <a:latin typeface="Arial" panose="020B0604020202020204" pitchFamily="34" charset="0"/>
                <a:ea typeface="+mn-ea"/>
                <a:cs typeface="Arial" panose="020B0604020202020204" pitchFamily="34" charset="0"/>
              </a:defRPr>
            </a:lvl1pPr>
          </a:lstStyle>
          <a:p>
            <a:r>
              <a:rPr lang="en-US" dirty="0"/>
              <a:t>Click to edit slide title</a:t>
            </a:r>
          </a:p>
        </p:txBody>
      </p:sp>
      <p:pic>
        <p:nvPicPr>
          <p:cNvPr id="27" name="Picture 26">
            <a:extLst>
              <a:ext uri="{FF2B5EF4-FFF2-40B4-BE49-F238E27FC236}">
                <a16:creationId xmlns:a16="http://schemas.microsoft.com/office/drawing/2014/main" id="{56DCDE31-DD30-6C42-9BF0-5BD4856E971E}"/>
              </a:ext>
            </a:extLst>
          </p:cNvPr>
          <p:cNvPicPr>
            <a:picLocks noChangeAspect="1"/>
          </p:cNvPicPr>
          <p:nvPr userDrawn="1"/>
        </p:nvPicPr>
        <p:blipFill>
          <a:blip r:embed="rId2"/>
          <a:stretch>
            <a:fillRect/>
          </a:stretch>
        </p:blipFill>
        <p:spPr>
          <a:xfrm>
            <a:off x="1108052" y="427567"/>
            <a:ext cx="2481718" cy="808805"/>
          </a:xfrm>
          <a:prstGeom prst="rect">
            <a:avLst/>
          </a:prstGeom>
        </p:spPr>
      </p:pic>
    </p:spTree>
    <p:extLst>
      <p:ext uri="{BB962C8B-B14F-4D97-AF65-F5344CB8AC3E}">
        <p14:creationId xmlns:p14="http://schemas.microsoft.com/office/powerpoint/2010/main" val="48292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6EEDE-6486-774B-B0E3-751BBA42CE35}"/>
              </a:ext>
            </a:extLst>
          </p:cNvPr>
          <p:cNvSpPr/>
          <p:nvPr userDrawn="1"/>
        </p:nvSpPr>
        <p:spPr>
          <a:xfrm>
            <a:off x="5029200" y="0"/>
            <a:ext cx="9601200" cy="82296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rgbClr val="B3B3B3"/>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sp>
        <p:nvSpPr>
          <p:cNvPr id="6" name="Date Placeholder 1">
            <a:extLst>
              <a:ext uri="{FF2B5EF4-FFF2-40B4-BE49-F238E27FC236}">
                <a16:creationId xmlns:a16="http://schemas.microsoft.com/office/drawing/2014/main" id="{8F28E1ED-1888-403E-AAF0-8053EF9DF5EA}"/>
              </a:ext>
            </a:extLst>
          </p:cNvPr>
          <p:cNvSpPr>
            <a:spLocks noGrp="1"/>
          </p:cNvSpPr>
          <p:nvPr>
            <p:ph type="dt" sz="half" idx="2"/>
          </p:nvPr>
        </p:nvSpPr>
        <p:spPr>
          <a:xfrm>
            <a:off x="10703408" y="7795155"/>
            <a:ext cx="3108007" cy="434445"/>
          </a:xfrm>
          <a:prstGeom prst="rect">
            <a:avLst/>
          </a:prstGeom>
        </p:spPr>
        <p:txBody>
          <a:bodyPr vert="horz" lIns="91440" tIns="45720" rIns="91440" bIns="45720" rtlCol="0" anchor="ctr"/>
          <a:lstStyle>
            <a:lvl1pPr algn="r">
              <a:defRPr sz="1200">
                <a:solidFill>
                  <a:schemeClr val="tx1">
                    <a:tint val="75000"/>
                  </a:schemeClr>
                </a:solidFill>
              </a:defRPr>
            </a:lvl1pPr>
          </a:lstStyle>
          <a:p>
            <a:fld id="{9B7EE7B1-A6C1-4E39-8665-A73ED03F32E1}" type="datetimeFigureOut">
              <a:rPr lang="en-US" smtClean="0"/>
              <a:pPr/>
              <a:t>6/4/2025</a:t>
            </a:fld>
            <a:endParaRPr lang="en-US" dirty="0"/>
          </a:p>
        </p:txBody>
      </p:sp>
      <p:sp>
        <p:nvSpPr>
          <p:cNvPr id="7" name="Footer Placeholder 2">
            <a:extLst>
              <a:ext uri="{FF2B5EF4-FFF2-40B4-BE49-F238E27FC236}">
                <a16:creationId xmlns:a16="http://schemas.microsoft.com/office/drawing/2014/main" id="{227E8059-8EC0-42A2-8A9E-251427CDC055}"/>
              </a:ext>
            </a:extLst>
          </p:cNvPr>
          <p:cNvSpPr>
            <a:spLocks noGrp="1"/>
          </p:cNvSpPr>
          <p:nvPr>
            <p:ph type="ftr" sz="quarter" idx="3"/>
          </p:nvPr>
        </p:nvSpPr>
        <p:spPr>
          <a:xfrm>
            <a:off x="929246" y="7772400"/>
            <a:ext cx="12007821"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pic>
        <p:nvPicPr>
          <p:cNvPr id="9" name="Picture 8">
            <a:extLst>
              <a:ext uri="{FF2B5EF4-FFF2-40B4-BE49-F238E27FC236}">
                <a16:creationId xmlns:a16="http://schemas.microsoft.com/office/drawing/2014/main" id="{E0426C85-EDFE-9B42-A0F8-C6772984A1BF}"/>
              </a:ext>
            </a:extLst>
          </p:cNvPr>
          <p:cNvPicPr>
            <a:picLocks noChangeAspect="1"/>
          </p:cNvPicPr>
          <p:nvPr userDrawn="1"/>
        </p:nvPicPr>
        <p:blipFill>
          <a:blip r:embed="rId2"/>
          <a:stretch>
            <a:fillRect/>
          </a:stretch>
        </p:blipFill>
        <p:spPr>
          <a:xfrm>
            <a:off x="1108052" y="427567"/>
            <a:ext cx="2481718" cy="808805"/>
          </a:xfrm>
          <a:prstGeom prst="rect">
            <a:avLst/>
          </a:prstGeom>
        </p:spPr>
      </p:pic>
    </p:spTree>
    <p:extLst>
      <p:ext uri="{BB962C8B-B14F-4D97-AF65-F5344CB8AC3E}">
        <p14:creationId xmlns:p14="http://schemas.microsoft.com/office/powerpoint/2010/main" val="2269145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Thank You / Conclusion">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E1C357C8-C000-834F-9E7E-3C24C0C0158E}"/>
              </a:ext>
            </a:extLst>
          </p:cNvPr>
          <p:cNvPicPr>
            <a:picLocks noChangeAspect="1"/>
          </p:cNvPicPr>
          <p:nvPr userDrawn="1"/>
        </p:nvPicPr>
        <p:blipFill rotWithShape="1">
          <a:blip r:embed="rId2">
            <a:duotone>
              <a:schemeClr val="bg2">
                <a:shade val="45000"/>
                <a:satMod val="135000"/>
              </a:schemeClr>
              <a:prstClr val="white"/>
            </a:duotone>
            <a:alphaModFix amt="70000"/>
          </a:blip>
          <a:srcRect l="4675" b="15475"/>
          <a:stretch/>
        </p:blipFill>
        <p:spPr>
          <a:xfrm>
            <a:off x="683940" y="0"/>
            <a:ext cx="13946459" cy="6956039"/>
          </a:xfrm>
          <a:prstGeom prst="rect">
            <a:avLst/>
          </a:prstGeom>
        </p:spPr>
      </p:pic>
      <p:sp>
        <p:nvSpPr>
          <p:cNvPr id="20" name="Rectangle 19">
            <a:extLst>
              <a:ext uri="{FF2B5EF4-FFF2-40B4-BE49-F238E27FC236}">
                <a16:creationId xmlns:a16="http://schemas.microsoft.com/office/drawing/2014/main" id="{30E1707B-781E-9C44-9D59-6CDED5AB0AE3}"/>
              </a:ext>
            </a:extLst>
          </p:cNvPr>
          <p:cNvSpPr/>
          <p:nvPr userDrawn="1"/>
        </p:nvSpPr>
        <p:spPr>
          <a:xfrm>
            <a:off x="687378" y="0"/>
            <a:ext cx="11203260" cy="6956039"/>
          </a:xfrm>
          <a:prstGeom prst="rect">
            <a:avLst/>
          </a:prstGeom>
          <a:gradFill>
            <a:gsLst>
              <a:gs pos="35000">
                <a:schemeClr val="bg1"/>
              </a:gs>
              <a:gs pos="10000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lide Number Placeholder 3">
            <a:extLst>
              <a:ext uri="{FF2B5EF4-FFF2-40B4-BE49-F238E27FC236}">
                <a16:creationId xmlns:a16="http://schemas.microsoft.com/office/drawing/2014/main" id="{D264A066-9C58-1E42-859E-D9F3298EDEAB}"/>
              </a:ext>
            </a:extLst>
          </p:cNvPr>
          <p:cNvSpPr>
            <a:spLocks noGrp="1"/>
          </p:cNvSpPr>
          <p:nvPr>
            <p:ph type="sldNum" sz="quarter" idx="12"/>
          </p:nvPr>
        </p:nvSpPr>
        <p:spPr>
          <a:xfrm>
            <a:off x="13994296" y="7772400"/>
            <a:ext cx="453223" cy="457200"/>
          </a:xfrm>
          <a:prstGeom prst="rect">
            <a:avLst/>
          </a:prstGeom>
        </p:spPr>
        <p:txBody>
          <a:bodyPr lIns="0" tIns="0" rIns="0" bIns="0" anchor="ctr" anchorCtr="0"/>
          <a:lstStyle>
            <a:lvl1pPr algn="r">
              <a:defRPr sz="1200">
                <a:solidFill>
                  <a:schemeClr val="tx1"/>
                </a:solidFill>
                <a:latin typeface="Arial" panose="020B0604020202020204" pitchFamily="34" charset="0"/>
                <a:cs typeface="Arial" panose="020B0604020202020204" pitchFamily="34" charset="0"/>
              </a:defRPr>
            </a:lvl1pPr>
          </a:lstStyle>
          <a:p>
            <a:fld id="{FE7A4BB3-E848-5A44-82DF-322201952CD8}" type="slidenum">
              <a:rPr lang="en-US" smtClean="0"/>
              <a:pPr/>
              <a:t>‹#›</a:t>
            </a:fld>
            <a:endParaRPr lang="en-US" dirty="0"/>
          </a:p>
        </p:txBody>
      </p:sp>
      <p:grpSp>
        <p:nvGrpSpPr>
          <p:cNvPr id="22" name="Group 21">
            <a:extLst>
              <a:ext uri="{FF2B5EF4-FFF2-40B4-BE49-F238E27FC236}">
                <a16:creationId xmlns:a16="http://schemas.microsoft.com/office/drawing/2014/main" id="{FB3EAA1C-BD64-3543-9D36-9AF4A158E704}"/>
              </a:ext>
            </a:extLst>
          </p:cNvPr>
          <p:cNvGrpSpPr>
            <a:grpSpLocks noChangeAspect="1"/>
          </p:cNvGrpSpPr>
          <p:nvPr userDrawn="1"/>
        </p:nvGrpSpPr>
        <p:grpSpPr>
          <a:xfrm>
            <a:off x="1207363" y="7071131"/>
            <a:ext cx="12924364" cy="1065654"/>
            <a:chOff x="1124316" y="221125"/>
            <a:chExt cx="12575241" cy="1036865"/>
          </a:xfrm>
        </p:grpSpPr>
        <p:pic>
          <p:nvPicPr>
            <p:cNvPr id="23" name="Picture 22">
              <a:extLst>
                <a:ext uri="{FF2B5EF4-FFF2-40B4-BE49-F238E27FC236}">
                  <a16:creationId xmlns:a16="http://schemas.microsoft.com/office/drawing/2014/main" id="{2E2D9436-F1AA-D74D-836A-889A05872361}"/>
                </a:ext>
              </a:extLst>
            </p:cNvPr>
            <p:cNvPicPr>
              <a:picLocks noChangeAspect="1"/>
            </p:cNvPicPr>
            <p:nvPr userDrawn="1"/>
          </p:nvPicPr>
          <p:blipFill>
            <a:blip r:embed="rId3"/>
            <a:stretch>
              <a:fillRect/>
            </a:stretch>
          </p:blipFill>
          <p:spPr>
            <a:xfrm>
              <a:off x="1124316" y="310836"/>
              <a:ext cx="885074" cy="863686"/>
            </a:xfrm>
            <a:prstGeom prst="rect">
              <a:avLst/>
            </a:prstGeom>
          </p:spPr>
        </p:pic>
        <p:pic>
          <p:nvPicPr>
            <p:cNvPr id="24" name="Picture 4" descr="Image result for Lawrence Berkeley National Laboratory logo">
              <a:extLst>
                <a:ext uri="{FF2B5EF4-FFF2-40B4-BE49-F238E27FC236}">
                  <a16:creationId xmlns:a16="http://schemas.microsoft.com/office/drawing/2014/main" id="{9068B0B0-DF98-7743-B0F9-B1A70B871AC7}"/>
                </a:ext>
              </a:extLst>
            </p:cNvPr>
            <p:cNvPicPr>
              <a:picLocks noChangeAspect="1" noChangeArrowheads="1"/>
            </p:cNvPicPr>
            <p:nvPr userDrawn="1"/>
          </p:nvPicPr>
          <p:blipFill rotWithShape="1">
            <a:blip r:embed="rId4">
              <a:extLst>
                <a:ext uri="{28A0092B-C50C-407E-A947-70E740481C1C}">
                  <a14:useLocalDpi xmlns:a14="http://schemas.microsoft.com/office/drawing/2010/main" val="0"/>
                </a:ext>
              </a:extLst>
            </a:blip>
            <a:srcRect l="2496" t="2467" r="3457" b="3038"/>
            <a:stretch/>
          </p:blipFill>
          <p:spPr bwMode="auto">
            <a:xfrm>
              <a:off x="2304261" y="221125"/>
              <a:ext cx="1211432" cy="1036865"/>
            </a:xfrm>
            <a:prstGeom prst="roundRect">
              <a:avLst>
                <a:gd name="adj" fmla="val 0"/>
              </a:avLst>
            </a:prstGeom>
            <a:ln>
              <a:noFill/>
            </a:ln>
            <a:effectLst/>
            <a:extLst>
              <a:ext uri="{909E8E84-426E-40DD-AFC4-6F175D3DCCD1}">
                <a14:hiddenFill xmlns:a14="http://schemas.microsoft.com/office/drawing/2010/main">
                  <a:solidFill>
                    <a:srgbClr val="FFFFFF"/>
                  </a:solidFill>
                </a14:hiddenFill>
              </a:ext>
            </a:extLst>
          </p:spPr>
        </p:pic>
        <p:pic>
          <p:nvPicPr>
            <p:cNvPr id="25" name="Picture 8" descr="Image result for Tufts University logo">
              <a:extLst>
                <a:ext uri="{FF2B5EF4-FFF2-40B4-BE49-F238E27FC236}">
                  <a16:creationId xmlns:a16="http://schemas.microsoft.com/office/drawing/2014/main" id="{21199D1E-E7E2-B44C-847F-9B09C8D75FF5}"/>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4945403" y="502517"/>
              <a:ext cx="1106694" cy="48032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descr="Image result for University of California, Davis logo">
              <a:extLst>
                <a:ext uri="{FF2B5EF4-FFF2-40B4-BE49-F238E27FC236}">
                  <a16:creationId xmlns:a16="http://schemas.microsoft.com/office/drawing/2014/main" id="{1A7EC723-6C61-AA4C-BC74-6673221859DD}"/>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6305632" y="533232"/>
              <a:ext cx="1645921" cy="41889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2" descr="Image result for University of Denver logo">
              <a:extLst>
                <a:ext uri="{FF2B5EF4-FFF2-40B4-BE49-F238E27FC236}">
                  <a16:creationId xmlns:a16="http://schemas.microsoft.com/office/drawing/2014/main" id="{94C4B251-06EF-8C44-9057-5B542B9EC850}"/>
                </a:ext>
              </a:extLst>
            </p:cNvPr>
            <p:cNvPicPr>
              <a:picLocks noChangeAspect="1" noChangeArrowheads="1"/>
            </p:cNvPicPr>
            <p:nvPr userDrawn="1"/>
          </p:nvPicPr>
          <p:blipFill rotWithShape="1">
            <a:blip r:embed="rId7">
              <a:extLst>
                <a:ext uri="{28A0092B-C50C-407E-A947-70E740481C1C}">
                  <a14:useLocalDpi xmlns:a14="http://schemas.microsoft.com/office/drawing/2010/main" val="0"/>
                </a:ext>
              </a:extLst>
            </a:blip>
            <a:srcRect t="18959" b="21429"/>
            <a:stretch/>
          </p:blipFill>
          <p:spPr bwMode="auto">
            <a:xfrm>
              <a:off x="8191678" y="493161"/>
              <a:ext cx="1494888" cy="49903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4" descr="Image result for University of Houston logo">
              <a:extLst>
                <a:ext uri="{FF2B5EF4-FFF2-40B4-BE49-F238E27FC236}">
                  <a16:creationId xmlns:a16="http://schemas.microsoft.com/office/drawing/2014/main" id="{B60DCF85-76B4-8444-8600-6F2B7FC85FCE}"/>
                </a:ext>
              </a:extLst>
            </p:cNvPr>
            <p:cNvPicPr>
              <a:picLocks noChangeAspect="1" noChangeArrowheads="1"/>
            </p:cNvPicPr>
            <p:nvPr userDrawn="1"/>
          </p:nvPicPr>
          <p:blipFill rotWithShape="1">
            <a:blip r:embed="rId8">
              <a:extLst>
                <a:ext uri="{28A0092B-C50C-407E-A947-70E740481C1C}">
                  <a14:useLocalDpi xmlns:a14="http://schemas.microsoft.com/office/drawing/2010/main" val="0"/>
                </a:ext>
              </a:extLst>
            </a:blip>
            <a:srcRect t="20041" b="21748"/>
            <a:stretch/>
          </p:blipFill>
          <p:spPr bwMode="auto">
            <a:xfrm>
              <a:off x="9805360" y="533232"/>
              <a:ext cx="1827086" cy="41889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Image result for University of Maryland logo">
              <a:extLst>
                <a:ext uri="{FF2B5EF4-FFF2-40B4-BE49-F238E27FC236}">
                  <a16:creationId xmlns:a16="http://schemas.microsoft.com/office/drawing/2014/main" id="{4E68DBD0-3FA6-824A-89BB-6F549F4F29EF}"/>
                </a:ext>
              </a:extLst>
            </p:cNvPr>
            <p:cNvPicPr>
              <a:picLocks noChangeAspect="1" noChangeArrowheads="1"/>
            </p:cNvPicPr>
            <p:nvPr userDrawn="1"/>
          </p:nvPicPr>
          <p:blipFill rotWithShape="1">
            <a:blip r:embed="rId9">
              <a:extLst>
                <a:ext uri="{28A0092B-C50C-407E-A947-70E740481C1C}">
                  <a14:useLocalDpi xmlns:a14="http://schemas.microsoft.com/office/drawing/2010/main" val="0"/>
                </a:ext>
              </a:extLst>
            </a:blip>
            <a:srcRect l="4726" t="31661" b="31895"/>
            <a:stretch/>
          </p:blipFill>
          <p:spPr bwMode="auto">
            <a:xfrm>
              <a:off x="11795250" y="546616"/>
              <a:ext cx="1904307" cy="36420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a:extLst>
                <a:ext uri="{FF2B5EF4-FFF2-40B4-BE49-F238E27FC236}">
                  <a16:creationId xmlns:a16="http://schemas.microsoft.com/office/drawing/2014/main" id="{F6588FE0-500E-544B-93F3-19812FF07504}"/>
                </a:ext>
              </a:extLst>
            </p:cNvPr>
            <p:cNvPicPr>
              <a:picLocks noChangeAspect="1" noChangeArrowheads="1"/>
            </p:cNvPicPr>
            <p:nvPr userDrawn="1"/>
          </p:nvPicPr>
          <p:blipFill rotWithShape="1">
            <a:blip r:embed="rId10">
              <a:extLst>
                <a:ext uri="{28A0092B-C50C-407E-A947-70E740481C1C}">
                  <a14:useLocalDpi xmlns:a14="http://schemas.microsoft.com/office/drawing/2010/main" val="0"/>
                </a:ext>
              </a:extLst>
            </a:blip>
            <a:srcRect/>
            <a:stretch/>
          </p:blipFill>
          <p:spPr bwMode="auto">
            <a:xfrm>
              <a:off x="3822954" y="292925"/>
              <a:ext cx="1058116" cy="899508"/>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TextBox 5">
            <a:extLst>
              <a:ext uri="{FF2B5EF4-FFF2-40B4-BE49-F238E27FC236}">
                <a16:creationId xmlns:a16="http://schemas.microsoft.com/office/drawing/2014/main" id="{D366D1A4-6DD7-B54C-AB7B-63074374BB93}"/>
              </a:ext>
            </a:extLst>
          </p:cNvPr>
          <p:cNvSpPr txBox="1"/>
          <p:nvPr userDrawn="1"/>
        </p:nvSpPr>
        <p:spPr>
          <a:xfrm>
            <a:off x="1109123" y="2057400"/>
            <a:ext cx="4572000" cy="4465590"/>
          </a:xfrm>
          <a:prstGeom prst="rect">
            <a:avLst/>
          </a:prstGeom>
          <a:noFill/>
        </p:spPr>
        <p:txBody>
          <a:bodyPr wrap="square" lIns="0" tIns="0" rIns="0" bIns="0" rtlCol="0" anchor="ctr" anchorCtr="0">
            <a:noAutofit/>
          </a:bodyPr>
          <a:lstStyle/>
          <a:p>
            <a:pPr>
              <a:lnSpc>
                <a:spcPct val="90000"/>
              </a:lnSpc>
            </a:pPr>
            <a:r>
              <a:rPr lang="en-US" sz="4800" b="1" dirty="0">
                <a:solidFill>
                  <a:srgbClr val="31B8CA"/>
                </a:solidFill>
                <a:latin typeface="Arial" panose="020B0604020202020204" pitchFamily="34" charset="0"/>
                <a:cs typeface="Arial" panose="020B0604020202020204" pitchFamily="34" charset="0"/>
              </a:rPr>
              <a:t>Thank you</a:t>
            </a:r>
          </a:p>
        </p:txBody>
      </p:sp>
      <p:pic>
        <p:nvPicPr>
          <p:cNvPr id="16" name="Picture 15">
            <a:extLst>
              <a:ext uri="{FF2B5EF4-FFF2-40B4-BE49-F238E27FC236}">
                <a16:creationId xmlns:a16="http://schemas.microsoft.com/office/drawing/2014/main" id="{0D817EED-205E-5642-97ED-76A8A8E48E80}"/>
              </a:ext>
            </a:extLst>
          </p:cNvPr>
          <p:cNvPicPr>
            <a:picLocks noChangeAspect="1"/>
          </p:cNvPicPr>
          <p:nvPr userDrawn="1"/>
        </p:nvPicPr>
        <p:blipFill>
          <a:blip r:embed="rId11"/>
          <a:stretch>
            <a:fillRect/>
          </a:stretch>
        </p:blipFill>
        <p:spPr>
          <a:xfrm>
            <a:off x="1109123" y="622298"/>
            <a:ext cx="2651760" cy="907554"/>
          </a:xfrm>
          <a:prstGeom prst="rect">
            <a:avLst/>
          </a:prstGeom>
        </p:spPr>
      </p:pic>
    </p:spTree>
    <p:extLst>
      <p:ext uri="{BB962C8B-B14F-4D97-AF65-F5344CB8AC3E}">
        <p14:creationId xmlns:p14="http://schemas.microsoft.com/office/powerpoint/2010/main" val="324176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EEAA279-64AD-4C24-987C-D056E5350C46}"/>
              </a:ext>
            </a:extLst>
          </p:cNvPr>
          <p:cNvSpPr>
            <a:spLocks noGrp="1"/>
          </p:cNvSpPr>
          <p:nvPr>
            <p:ph type="ftr" sz="quarter" idx="3"/>
          </p:nvPr>
        </p:nvSpPr>
        <p:spPr>
          <a:xfrm>
            <a:off x="1189037" y="7627938"/>
            <a:ext cx="4937125" cy="438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2" name="Rectangle 1">
            <a:extLst>
              <a:ext uri="{FF2B5EF4-FFF2-40B4-BE49-F238E27FC236}">
                <a16:creationId xmlns:a16="http://schemas.microsoft.com/office/drawing/2014/main" id="{541B5B23-72CC-564F-B0CF-BC8182A0835B}"/>
              </a:ext>
            </a:extLst>
          </p:cNvPr>
          <p:cNvSpPr/>
          <p:nvPr userDrawn="1"/>
        </p:nvSpPr>
        <p:spPr>
          <a:xfrm>
            <a:off x="0" y="0"/>
            <a:ext cx="685800" cy="8229600"/>
          </a:xfrm>
          <a:prstGeom prst="rect">
            <a:avLst/>
          </a:prstGeom>
          <a:solidFill>
            <a:srgbClr val="31B8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7107024"/>
      </p:ext>
    </p:extLst>
  </p:cSld>
  <p:clrMap bg1="lt1" tx1="dk1" bg2="lt2" tx2="dk2" accent1="accent1" accent2="accent2" accent3="accent3" accent4="accent4" accent5="accent5" accent6="accent6" hlink="hlink" folHlink="folHlink"/>
  <p:sldLayoutIdLst>
    <p:sldLayoutId id="2147483733"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4"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1.png"/><Relationship Id="rId3" Type="http://schemas.openxmlformats.org/officeDocument/2006/relationships/image" Target="../media/image23.jpg"/><Relationship Id="rId7" Type="http://schemas.openxmlformats.org/officeDocument/2006/relationships/image" Target="../media/image26.png"/><Relationship Id="rId12" Type="http://schemas.openxmlformats.org/officeDocument/2006/relationships/image" Target="../media/image21.emf"/><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0.jpg"/><Relationship Id="rId10" Type="http://schemas.openxmlformats.org/officeDocument/2006/relationships/image" Target="../media/image29.png"/><Relationship Id="rId4" Type="http://schemas.openxmlformats.org/officeDocument/2006/relationships/image" Target="../media/image24.jpg"/><Relationship Id="rId9" Type="http://schemas.openxmlformats.org/officeDocument/2006/relationships/image" Target="../media/image2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36.emf"/></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0.xml"/><Relationship Id="rId5" Type="http://schemas.openxmlformats.org/officeDocument/2006/relationships/image" Target="../media/image13.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hyperlink" Target="https://github.com/JGCRI/gcam-core/discussions" TargetMode="External"/><Relationship Id="rId2" Type="http://schemas.openxmlformats.org/officeDocument/2006/relationships/hyperlink" Target="https://github.com/JGCRI/gcam-core" TargetMode="External"/><Relationship Id="rId1" Type="http://schemas.openxmlformats.org/officeDocument/2006/relationships/slideLayout" Target="../slideLayouts/slideLayout4.xml"/><Relationship Id="rId4" Type="http://schemas.openxmlformats.org/officeDocument/2006/relationships/hyperlink" Target="https://msdlive.org/sb/computational-resources/model-training-notebook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 Id="rId5" Type="http://schemas.openxmlformats.org/officeDocument/2006/relationships/image" Target="../media/image21.emf"/><Relationship Id="rId4" Type="http://schemas.openxmlformats.org/officeDocument/2006/relationships/image" Target="../media/image20.jpg"/></Relationships>
</file>

<file path=ppt/slides/_rels/slide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FD0D9-1CAC-4FBD-8120-CBD5A07EB995}"/>
              </a:ext>
            </a:extLst>
          </p:cNvPr>
          <p:cNvSpPr>
            <a:spLocks noGrp="1"/>
          </p:cNvSpPr>
          <p:nvPr>
            <p:ph type="ctrTitle"/>
          </p:nvPr>
        </p:nvSpPr>
        <p:spPr>
          <a:xfrm>
            <a:off x="454384" y="431801"/>
            <a:ext cx="8564488" cy="2285642"/>
          </a:xfrm>
        </p:spPr>
        <p:txBody>
          <a:bodyPr/>
          <a:lstStyle/>
          <a:p>
            <a:r>
              <a:rPr lang="en-US" sz="4000" dirty="0"/>
              <a:t>Overview of GCAM and the GCIMS Project</a:t>
            </a:r>
            <a:br>
              <a:rPr lang="en-US" sz="4000" dirty="0"/>
            </a:br>
            <a:endParaRPr lang="en-US" sz="4000" dirty="0"/>
          </a:p>
        </p:txBody>
      </p:sp>
      <p:sp>
        <p:nvSpPr>
          <p:cNvPr id="4" name="Text Placeholder 3">
            <a:extLst>
              <a:ext uri="{FF2B5EF4-FFF2-40B4-BE49-F238E27FC236}">
                <a16:creationId xmlns:a16="http://schemas.microsoft.com/office/drawing/2014/main" id="{97BE5393-B008-4C6F-9A3E-B292F527B2F7}"/>
              </a:ext>
            </a:extLst>
          </p:cNvPr>
          <p:cNvSpPr>
            <a:spLocks noGrp="1"/>
          </p:cNvSpPr>
          <p:nvPr>
            <p:ph type="body" sz="quarter" idx="10"/>
          </p:nvPr>
        </p:nvSpPr>
        <p:spPr>
          <a:xfrm>
            <a:off x="453313" y="3700664"/>
            <a:ext cx="7547687" cy="274320"/>
          </a:xfrm>
        </p:spPr>
        <p:txBody>
          <a:bodyPr/>
          <a:lstStyle/>
          <a:p>
            <a:r>
              <a:rPr lang="en-US" dirty="0"/>
              <a:t>Marshall Wise</a:t>
            </a:r>
          </a:p>
          <a:p>
            <a:r>
              <a:rPr lang="en-US" dirty="0"/>
              <a:t>GCIMS Project PI</a:t>
            </a:r>
          </a:p>
          <a:p>
            <a:r>
              <a:rPr lang="en-US" dirty="0"/>
              <a:t>On behalf of the GCIMS and GCAM Teams</a:t>
            </a:r>
          </a:p>
          <a:p>
            <a:r>
              <a:rPr lang="en-US" dirty="0"/>
              <a:t>2025 GCAM Annual Meeting</a:t>
            </a:r>
          </a:p>
          <a:p>
            <a:r>
              <a:rPr lang="en-US" dirty="0"/>
              <a:t>June 3, 2025</a:t>
            </a:r>
          </a:p>
          <a:p>
            <a:endParaRPr lang="en-US" dirty="0"/>
          </a:p>
        </p:txBody>
      </p:sp>
    </p:spTree>
    <p:extLst>
      <p:ext uri="{BB962C8B-B14F-4D97-AF65-F5344CB8AC3E}">
        <p14:creationId xmlns:p14="http://schemas.microsoft.com/office/powerpoint/2010/main" val="3228792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D50AF6E-CF6A-429E-A4B2-32D2D767B73B}"/>
              </a:ext>
            </a:extLst>
          </p:cNvPr>
          <p:cNvSpPr>
            <a:spLocks noGrp="1"/>
          </p:cNvSpPr>
          <p:nvPr>
            <p:ph type="title"/>
          </p:nvPr>
        </p:nvSpPr>
        <p:spPr>
          <a:xfrm>
            <a:off x="3883372" y="214088"/>
            <a:ext cx="10482552" cy="1100666"/>
          </a:xfrm>
        </p:spPr>
        <p:txBody>
          <a:bodyPr anchor="ctr"/>
          <a:lstStyle/>
          <a:p>
            <a:r>
              <a:rPr lang="en-US" dirty="0"/>
              <a:t>GCAM is the central MSD model of the GCIMS suite of open, modular, integrated tools </a:t>
            </a:r>
          </a:p>
        </p:txBody>
      </p:sp>
      <p:sp>
        <p:nvSpPr>
          <p:cNvPr id="8" name="Rounded Rectangle 7">
            <a:extLst>
              <a:ext uri="{FF2B5EF4-FFF2-40B4-BE49-F238E27FC236}">
                <a16:creationId xmlns:a16="http://schemas.microsoft.com/office/drawing/2014/main" id="{FCA2DF4E-824D-E846-9B87-1A459C1751D1}"/>
              </a:ext>
            </a:extLst>
          </p:cNvPr>
          <p:cNvSpPr/>
          <p:nvPr/>
        </p:nvSpPr>
        <p:spPr>
          <a:xfrm>
            <a:off x="6282119" y="1921391"/>
            <a:ext cx="2965760" cy="5783774"/>
          </a:xfrm>
          <a:prstGeom prst="roundRect">
            <a:avLst/>
          </a:prstGeom>
          <a:noFill/>
          <a:ln w="571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2" name="TextBox 11">
            <a:extLst>
              <a:ext uri="{FF2B5EF4-FFF2-40B4-BE49-F238E27FC236}">
                <a16:creationId xmlns:a16="http://schemas.microsoft.com/office/drawing/2014/main" id="{1F579D4E-0672-D34E-B3B5-6852B80AA7ED}"/>
              </a:ext>
            </a:extLst>
          </p:cNvPr>
          <p:cNvSpPr txBox="1"/>
          <p:nvPr/>
        </p:nvSpPr>
        <p:spPr>
          <a:xfrm>
            <a:off x="1511887" y="2402898"/>
            <a:ext cx="1838965" cy="646331"/>
          </a:xfrm>
          <a:prstGeom prst="rect">
            <a:avLst/>
          </a:prstGeom>
          <a:noFill/>
        </p:spPr>
        <p:txBody>
          <a:bodyPr wrap="none" rtlCol="0">
            <a:spAutoFit/>
          </a:bodyPr>
          <a:lstStyle/>
          <a:p>
            <a:pPr algn="ctr"/>
            <a:r>
              <a:rPr lang="en-US" sz="1800" b="1" dirty="0" err="1">
                <a:solidFill>
                  <a:schemeClr val="tx1">
                    <a:lumMod val="50000"/>
                  </a:schemeClr>
                </a:solidFill>
                <a:latin typeface="Helvetica" pitchFamily="2" charset="0"/>
              </a:rPr>
              <a:t>gcamdata</a:t>
            </a:r>
            <a:endParaRPr lang="en-US" sz="1800" b="1" dirty="0">
              <a:solidFill>
                <a:schemeClr val="tx1">
                  <a:lumMod val="50000"/>
                </a:schemeClr>
              </a:solidFill>
              <a:latin typeface="Helvetica" pitchFamily="2" charset="0"/>
            </a:endParaRPr>
          </a:p>
          <a:p>
            <a:pPr algn="ctr"/>
            <a:r>
              <a:rPr lang="en-US" sz="1800" b="1" dirty="0">
                <a:solidFill>
                  <a:schemeClr val="tx1">
                    <a:lumMod val="50000"/>
                  </a:schemeClr>
                </a:solidFill>
                <a:latin typeface="Helvetica" pitchFamily="2" charset="0"/>
              </a:rPr>
              <a:t>(consolidation)</a:t>
            </a:r>
          </a:p>
        </p:txBody>
      </p:sp>
      <p:sp>
        <p:nvSpPr>
          <p:cNvPr id="13" name="TextBox 12">
            <a:extLst>
              <a:ext uri="{FF2B5EF4-FFF2-40B4-BE49-F238E27FC236}">
                <a16:creationId xmlns:a16="http://schemas.microsoft.com/office/drawing/2014/main" id="{48604C13-65A3-D14D-ABF8-54ECDF005B8C}"/>
              </a:ext>
            </a:extLst>
          </p:cNvPr>
          <p:cNvSpPr txBox="1"/>
          <p:nvPr/>
        </p:nvSpPr>
        <p:spPr>
          <a:xfrm>
            <a:off x="1990579" y="1536740"/>
            <a:ext cx="2728632" cy="430887"/>
          </a:xfrm>
          <a:prstGeom prst="rect">
            <a:avLst/>
          </a:prstGeom>
          <a:noFill/>
        </p:spPr>
        <p:txBody>
          <a:bodyPr wrap="none" rtlCol="0">
            <a:spAutoFit/>
          </a:bodyPr>
          <a:lstStyle/>
          <a:p>
            <a:pPr algn="ctr"/>
            <a:r>
              <a:rPr lang="en-US" sz="2200" b="1" dirty="0">
                <a:latin typeface="Helvetica" pitchFamily="2" charset="0"/>
              </a:rPr>
              <a:t>Data Development</a:t>
            </a:r>
          </a:p>
        </p:txBody>
      </p:sp>
      <p:sp>
        <p:nvSpPr>
          <p:cNvPr id="14" name="TextBox 13">
            <a:extLst>
              <a:ext uri="{FF2B5EF4-FFF2-40B4-BE49-F238E27FC236}">
                <a16:creationId xmlns:a16="http://schemas.microsoft.com/office/drawing/2014/main" id="{3F233162-0980-4C4F-B17F-D94DF945E9BD}"/>
              </a:ext>
            </a:extLst>
          </p:cNvPr>
          <p:cNvSpPr txBox="1"/>
          <p:nvPr/>
        </p:nvSpPr>
        <p:spPr>
          <a:xfrm>
            <a:off x="5982478" y="1474563"/>
            <a:ext cx="3493893" cy="430887"/>
          </a:xfrm>
          <a:prstGeom prst="rect">
            <a:avLst/>
          </a:prstGeom>
          <a:noFill/>
        </p:spPr>
        <p:txBody>
          <a:bodyPr wrap="square" rtlCol="0">
            <a:spAutoFit/>
          </a:bodyPr>
          <a:lstStyle/>
          <a:p>
            <a:pPr algn="ctr"/>
            <a:r>
              <a:rPr lang="en-US" sz="2200" b="1" dirty="0">
                <a:latin typeface="Helvetica" pitchFamily="2" charset="0"/>
              </a:rPr>
              <a:t>MSD Integration</a:t>
            </a:r>
          </a:p>
        </p:txBody>
      </p:sp>
      <p:sp>
        <p:nvSpPr>
          <p:cNvPr id="15" name="TextBox 14">
            <a:extLst>
              <a:ext uri="{FF2B5EF4-FFF2-40B4-BE49-F238E27FC236}">
                <a16:creationId xmlns:a16="http://schemas.microsoft.com/office/drawing/2014/main" id="{DCAAAF7C-859B-EE43-BB94-30C3FCDC9817}"/>
              </a:ext>
            </a:extLst>
          </p:cNvPr>
          <p:cNvSpPr txBox="1"/>
          <p:nvPr/>
        </p:nvSpPr>
        <p:spPr>
          <a:xfrm>
            <a:off x="10482694" y="1532732"/>
            <a:ext cx="2919389" cy="430887"/>
          </a:xfrm>
          <a:prstGeom prst="rect">
            <a:avLst/>
          </a:prstGeom>
          <a:noFill/>
        </p:spPr>
        <p:txBody>
          <a:bodyPr wrap="none" rtlCol="0">
            <a:spAutoFit/>
          </a:bodyPr>
          <a:lstStyle/>
          <a:p>
            <a:r>
              <a:rPr lang="en-US" sz="2200" b="1" dirty="0">
                <a:latin typeface="Helvetica" pitchFamily="2" charset="0"/>
              </a:rPr>
              <a:t>Regional Resolution</a:t>
            </a:r>
          </a:p>
        </p:txBody>
      </p:sp>
      <p:sp>
        <p:nvSpPr>
          <p:cNvPr id="16" name="Rounded Rectangle 15">
            <a:extLst>
              <a:ext uri="{FF2B5EF4-FFF2-40B4-BE49-F238E27FC236}">
                <a16:creationId xmlns:a16="http://schemas.microsoft.com/office/drawing/2014/main" id="{3017CF22-BEC2-7B4B-A5E3-F40E3B17FAEC}"/>
              </a:ext>
            </a:extLst>
          </p:cNvPr>
          <p:cNvSpPr/>
          <p:nvPr/>
        </p:nvSpPr>
        <p:spPr>
          <a:xfrm>
            <a:off x="1430530" y="5172282"/>
            <a:ext cx="3951938" cy="2532883"/>
          </a:xfrm>
          <a:prstGeom prst="round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pic>
        <p:nvPicPr>
          <p:cNvPr id="20" name="Picture 19">
            <a:extLst>
              <a:ext uri="{FF2B5EF4-FFF2-40B4-BE49-F238E27FC236}">
                <a16:creationId xmlns:a16="http://schemas.microsoft.com/office/drawing/2014/main" id="{0EFC504B-E243-B648-B4A9-FDA03EB5157B}"/>
              </a:ext>
            </a:extLst>
          </p:cNvPr>
          <p:cNvPicPr>
            <a:picLocks noChangeAspect="1"/>
          </p:cNvPicPr>
          <p:nvPr/>
        </p:nvPicPr>
        <p:blipFill rotWithShape="1">
          <a:blip r:embed="rId3"/>
          <a:srcRect l="4303" t="8406" r="4305" b="22598"/>
          <a:stretch/>
        </p:blipFill>
        <p:spPr>
          <a:xfrm>
            <a:off x="6730669" y="2531310"/>
            <a:ext cx="2004656" cy="792534"/>
          </a:xfrm>
          <a:prstGeom prst="rect">
            <a:avLst/>
          </a:prstGeom>
        </p:spPr>
      </p:pic>
      <p:sp>
        <p:nvSpPr>
          <p:cNvPr id="21" name="TextBox 20">
            <a:extLst>
              <a:ext uri="{FF2B5EF4-FFF2-40B4-BE49-F238E27FC236}">
                <a16:creationId xmlns:a16="http://schemas.microsoft.com/office/drawing/2014/main" id="{24924D92-1225-0543-AD07-2B54CCD3643C}"/>
              </a:ext>
            </a:extLst>
          </p:cNvPr>
          <p:cNvSpPr txBox="1"/>
          <p:nvPr/>
        </p:nvSpPr>
        <p:spPr>
          <a:xfrm>
            <a:off x="6282119" y="3311158"/>
            <a:ext cx="2901756" cy="323165"/>
          </a:xfrm>
          <a:prstGeom prst="rect">
            <a:avLst/>
          </a:prstGeom>
          <a:noFill/>
        </p:spPr>
        <p:txBody>
          <a:bodyPr wrap="square" rtlCol="0">
            <a:spAutoFit/>
          </a:bodyPr>
          <a:lstStyle/>
          <a:p>
            <a:pPr algn="ctr"/>
            <a:r>
              <a:rPr lang="en-US" sz="1500" b="1" dirty="0">
                <a:solidFill>
                  <a:schemeClr val="tx1">
                    <a:lumMod val="50000"/>
                  </a:schemeClr>
                </a:solidFill>
                <a:latin typeface="Helvetica" pitchFamily="2" charset="0"/>
              </a:rPr>
              <a:t>32 Energy Economy Regions</a:t>
            </a:r>
          </a:p>
        </p:txBody>
      </p:sp>
      <p:pic>
        <p:nvPicPr>
          <p:cNvPr id="23" name="Picture 22">
            <a:extLst>
              <a:ext uri="{FF2B5EF4-FFF2-40B4-BE49-F238E27FC236}">
                <a16:creationId xmlns:a16="http://schemas.microsoft.com/office/drawing/2014/main" id="{B0DC023C-D7D4-6C4D-93B7-AD19F6DD7538}"/>
              </a:ext>
            </a:extLst>
          </p:cNvPr>
          <p:cNvPicPr>
            <a:picLocks noChangeAspect="1"/>
          </p:cNvPicPr>
          <p:nvPr/>
        </p:nvPicPr>
        <p:blipFill rotWithShape="1">
          <a:blip r:embed="rId4"/>
          <a:srcRect l="4165" t="8406" r="4025" b="22598"/>
          <a:stretch/>
        </p:blipFill>
        <p:spPr>
          <a:xfrm>
            <a:off x="6684125" y="3745341"/>
            <a:ext cx="2097741" cy="825559"/>
          </a:xfrm>
          <a:prstGeom prst="rect">
            <a:avLst/>
          </a:prstGeom>
        </p:spPr>
      </p:pic>
      <p:sp>
        <p:nvSpPr>
          <p:cNvPr id="24" name="TextBox 23">
            <a:extLst>
              <a:ext uri="{FF2B5EF4-FFF2-40B4-BE49-F238E27FC236}">
                <a16:creationId xmlns:a16="http://schemas.microsoft.com/office/drawing/2014/main" id="{A2984342-EEF3-D148-B520-3259A5D07A88}"/>
              </a:ext>
            </a:extLst>
          </p:cNvPr>
          <p:cNvSpPr txBox="1"/>
          <p:nvPr/>
        </p:nvSpPr>
        <p:spPr>
          <a:xfrm>
            <a:off x="6282119" y="4557453"/>
            <a:ext cx="2901756" cy="323165"/>
          </a:xfrm>
          <a:prstGeom prst="rect">
            <a:avLst/>
          </a:prstGeom>
          <a:noFill/>
        </p:spPr>
        <p:txBody>
          <a:bodyPr wrap="square" rtlCol="0">
            <a:spAutoFit/>
          </a:bodyPr>
          <a:lstStyle/>
          <a:p>
            <a:pPr algn="ctr"/>
            <a:r>
              <a:rPr lang="en-US" sz="1500" b="1" dirty="0">
                <a:solidFill>
                  <a:schemeClr val="tx1">
                    <a:lumMod val="50000"/>
                  </a:schemeClr>
                </a:solidFill>
                <a:latin typeface="Helvetica" pitchFamily="2" charset="0"/>
              </a:rPr>
              <a:t>235 Water Basins</a:t>
            </a:r>
          </a:p>
        </p:txBody>
      </p:sp>
      <p:pic>
        <p:nvPicPr>
          <p:cNvPr id="26" name="Picture 25">
            <a:extLst>
              <a:ext uri="{FF2B5EF4-FFF2-40B4-BE49-F238E27FC236}">
                <a16:creationId xmlns:a16="http://schemas.microsoft.com/office/drawing/2014/main" id="{C44D8065-E8FE-EC46-97D4-3E44142B1B3A}"/>
              </a:ext>
            </a:extLst>
          </p:cNvPr>
          <p:cNvPicPr>
            <a:picLocks noChangeAspect="1"/>
          </p:cNvPicPr>
          <p:nvPr/>
        </p:nvPicPr>
        <p:blipFill rotWithShape="1">
          <a:blip r:embed="rId5"/>
          <a:srcRect l="4025" t="8406" r="4025" b="22864"/>
          <a:stretch/>
        </p:blipFill>
        <p:spPr>
          <a:xfrm>
            <a:off x="6664476" y="5015754"/>
            <a:ext cx="2129899" cy="833718"/>
          </a:xfrm>
          <a:prstGeom prst="rect">
            <a:avLst/>
          </a:prstGeom>
        </p:spPr>
      </p:pic>
      <p:sp>
        <p:nvSpPr>
          <p:cNvPr id="27" name="TextBox 26">
            <a:extLst>
              <a:ext uri="{FF2B5EF4-FFF2-40B4-BE49-F238E27FC236}">
                <a16:creationId xmlns:a16="http://schemas.microsoft.com/office/drawing/2014/main" id="{B9B16237-1086-E648-8D8A-429B536EC915}"/>
              </a:ext>
            </a:extLst>
          </p:cNvPr>
          <p:cNvSpPr txBox="1"/>
          <p:nvPr/>
        </p:nvSpPr>
        <p:spPr>
          <a:xfrm>
            <a:off x="6346123" y="5837931"/>
            <a:ext cx="2901756" cy="323165"/>
          </a:xfrm>
          <a:prstGeom prst="rect">
            <a:avLst/>
          </a:prstGeom>
          <a:noFill/>
        </p:spPr>
        <p:txBody>
          <a:bodyPr wrap="square" rtlCol="0">
            <a:spAutoFit/>
          </a:bodyPr>
          <a:lstStyle/>
          <a:p>
            <a:pPr algn="ctr"/>
            <a:r>
              <a:rPr lang="en-US" sz="1500" b="1" dirty="0">
                <a:solidFill>
                  <a:schemeClr val="tx1">
                    <a:lumMod val="50000"/>
                  </a:schemeClr>
                </a:solidFill>
                <a:latin typeface="Helvetica" pitchFamily="2" charset="0"/>
              </a:rPr>
              <a:t>384 Land Regions</a:t>
            </a:r>
          </a:p>
        </p:txBody>
      </p:sp>
      <p:sp>
        <p:nvSpPr>
          <p:cNvPr id="31" name="TextBox 30">
            <a:extLst>
              <a:ext uri="{FF2B5EF4-FFF2-40B4-BE49-F238E27FC236}">
                <a16:creationId xmlns:a16="http://schemas.microsoft.com/office/drawing/2014/main" id="{8D102BBB-1DC4-3D45-A2E9-23F4885D9FDE}"/>
              </a:ext>
            </a:extLst>
          </p:cNvPr>
          <p:cNvSpPr txBox="1"/>
          <p:nvPr/>
        </p:nvSpPr>
        <p:spPr>
          <a:xfrm>
            <a:off x="6520343" y="7084132"/>
            <a:ext cx="2553316" cy="323165"/>
          </a:xfrm>
          <a:prstGeom prst="rect">
            <a:avLst/>
          </a:prstGeom>
          <a:noFill/>
        </p:spPr>
        <p:txBody>
          <a:bodyPr wrap="square" rtlCol="0">
            <a:spAutoFit/>
          </a:bodyPr>
          <a:lstStyle/>
          <a:p>
            <a:pPr algn="ctr"/>
            <a:r>
              <a:rPr lang="en-US" sz="1500" b="1" dirty="0">
                <a:solidFill>
                  <a:schemeClr val="tx1">
                    <a:lumMod val="50000"/>
                  </a:schemeClr>
                </a:solidFill>
                <a:latin typeface="Helvetica" pitchFamily="2" charset="0"/>
              </a:rPr>
              <a:t>GCAM-USA (50 State)</a:t>
            </a:r>
          </a:p>
        </p:txBody>
      </p:sp>
      <p:sp>
        <p:nvSpPr>
          <p:cNvPr id="32" name="TextBox 31">
            <a:extLst>
              <a:ext uri="{FF2B5EF4-FFF2-40B4-BE49-F238E27FC236}">
                <a16:creationId xmlns:a16="http://schemas.microsoft.com/office/drawing/2014/main" id="{71A03B4B-278F-EB44-8E74-4540E61136CB}"/>
              </a:ext>
            </a:extLst>
          </p:cNvPr>
          <p:cNvSpPr txBox="1"/>
          <p:nvPr/>
        </p:nvSpPr>
        <p:spPr>
          <a:xfrm>
            <a:off x="1857447" y="3619401"/>
            <a:ext cx="1261884" cy="923330"/>
          </a:xfrm>
          <a:prstGeom prst="rect">
            <a:avLst/>
          </a:prstGeom>
          <a:noFill/>
        </p:spPr>
        <p:txBody>
          <a:bodyPr wrap="square" rtlCol="0">
            <a:spAutoFit/>
          </a:bodyPr>
          <a:lstStyle/>
          <a:p>
            <a:pPr algn="ctr"/>
            <a:r>
              <a:rPr lang="en-US" sz="1800" b="1" dirty="0">
                <a:solidFill>
                  <a:schemeClr val="tx1">
                    <a:lumMod val="50000"/>
                  </a:schemeClr>
                </a:solidFill>
                <a:latin typeface="Helvetica" pitchFamily="2" charset="0"/>
              </a:rPr>
              <a:t>Moirai (gridded land)</a:t>
            </a:r>
          </a:p>
        </p:txBody>
      </p:sp>
      <p:sp>
        <p:nvSpPr>
          <p:cNvPr id="34" name="TextBox 33">
            <a:extLst>
              <a:ext uri="{FF2B5EF4-FFF2-40B4-BE49-F238E27FC236}">
                <a16:creationId xmlns:a16="http://schemas.microsoft.com/office/drawing/2014/main" id="{435F2F83-07FB-DE4F-AF7A-F853783F78CA}"/>
              </a:ext>
            </a:extLst>
          </p:cNvPr>
          <p:cNvSpPr txBox="1"/>
          <p:nvPr/>
        </p:nvSpPr>
        <p:spPr>
          <a:xfrm>
            <a:off x="1780034" y="4701932"/>
            <a:ext cx="3466013" cy="430887"/>
          </a:xfrm>
          <a:prstGeom prst="rect">
            <a:avLst/>
          </a:prstGeom>
          <a:noFill/>
        </p:spPr>
        <p:txBody>
          <a:bodyPr wrap="none" rtlCol="0">
            <a:spAutoFit/>
          </a:bodyPr>
          <a:lstStyle/>
          <a:p>
            <a:r>
              <a:rPr lang="en-US" sz="2200" b="1" dirty="0">
                <a:latin typeface="Helvetica" pitchFamily="2" charset="0"/>
              </a:rPr>
              <a:t>Physical System Models</a:t>
            </a:r>
          </a:p>
        </p:txBody>
      </p:sp>
      <p:pic>
        <p:nvPicPr>
          <p:cNvPr id="36" name="Picture 35">
            <a:extLst>
              <a:ext uri="{FF2B5EF4-FFF2-40B4-BE49-F238E27FC236}">
                <a16:creationId xmlns:a16="http://schemas.microsoft.com/office/drawing/2014/main" id="{711DB647-7876-FC41-8F82-1E34C90CAF9A}"/>
              </a:ext>
            </a:extLst>
          </p:cNvPr>
          <p:cNvPicPr>
            <a:picLocks noChangeAspect="1"/>
          </p:cNvPicPr>
          <p:nvPr/>
        </p:nvPicPr>
        <p:blipFill>
          <a:blip r:embed="rId6"/>
          <a:stretch>
            <a:fillRect/>
          </a:stretch>
        </p:blipFill>
        <p:spPr>
          <a:xfrm>
            <a:off x="3136555" y="5252157"/>
            <a:ext cx="1493635" cy="1101439"/>
          </a:xfrm>
          <a:prstGeom prst="rect">
            <a:avLst/>
          </a:prstGeom>
        </p:spPr>
      </p:pic>
      <p:pic>
        <p:nvPicPr>
          <p:cNvPr id="37" name="xanthos.png" descr="xanthos.png">
            <a:extLst>
              <a:ext uri="{FF2B5EF4-FFF2-40B4-BE49-F238E27FC236}">
                <a16:creationId xmlns:a16="http://schemas.microsoft.com/office/drawing/2014/main" id="{9718890E-FF3A-AA49-9D98-DCAA04299937}"/>
              </a:ext>
            </a:extLst>
          </p:cNvPr>
          <p:cNvPicPr>
            <a:picLocks noChangeAspect="1"/>
          </p:cNvPicPr>
          <p:nvPr/>
        </p:nvPicPr>
        <p:blipFill>
          <a:blip r:embed="rId7"/>
          <a:stretch>
            <a:fillRect/>
          </a:stretch>
        </p:blipFill>
        <p:spPr>
          <a:xfrm>
            <a:off x="3065001" y="6480306"/>
            <a:ext cx="1614936" cy="1201994"/>
          </a:xfrm>
          <a:prstGeom prst="rect">
            <a:avLst/>
          </a:prstGeom>
          <a:ln w="12700">
            <a:miter lim="400000"/>
          </a:ln>
        </p:spPr>
      </p:pic>
      <p:sp>
        <p:nvSpPr>
          <p:cNvPr id="38" name="TextBox 37">
            <a:extLst>
              <a:ext uri="{FF2B5EF4-FFF2-40B4-BE49-F238E27FC236}">
                <a16:creationId xmlns:a16="http://schemas.microsoft.com/office/drawing/2014/main" id="{F54307DA-AF45-A747-B0B9-D56308C6F2CB}"/>
              </a:ext>
            </a:extLst>
          </p:cNvPr>
          <p:cNvSpPr txBox="1"/>
          <p:nvPr/>
        </p:nvSpPr>
        <p:spPr>
          <a:xfrm>
            <a:off x="1648574" y="5387807"/>
            <a:ext cx="1284276" cy="923330"/>
          </a:xfrm>
          <a:prstGeom prst="rect">
            <a:avLst/>
          </a:prstGeom>
          <a:noFill/>
        </p:spPr>
        <p:txBody>
          <a:bodyPr wrap="square" rtlCol="0">
            <a:spAutoFit/>
          </a:bodyPr>
          <a:lstStyle/>
          <a:p>
            <a:pPr algn="ctr"/>
            <a:r>
              <a:rPr lang="en-US" sz="1800" b="1" dirty="0">
                <a:solidFill>
                  <a:schemeClr val="tx1">
                    <a:lumMod val="50000"/>
                  </a:schemeClr>
                </a:solidFill>
                <a:latin typeface="Helvetica" pitchFamily="2" charset="0"/>
              </a:rPr>
              <a:t>Hector</a:t>
            </a:r>
          </a:p>
          <a:p>
            <a:pPr algn="ctr"/>
            <a:r>
              <a:rPr lang="en-US" sz="1800" b="1" dirty="0">
                <a:solidFill>
                  <a:schemeClr val="tx1">
                    <a:lumMod val="50000"/>
                  </a:schemeClr>
                </a:solidFill>
                <a:latin typeface="Helvetica" pitchFamily="2" charset="0"/>
              </a:rPr>
              <a:t>(Earth systems)</a:t>
            </a:r>
          </a:p>
        </p:txBody>
      </p:sp>
      <p:sp>
        <p:nvSpPr>
          <p:cNvPr id="39" name="TextBox 38">
            <a:extLst>
              <a:ext uri="{FF2B5EF4-FFF2-40B4-BE49-F238E27FC236}">
                <a16:creationId xmlns:a16="http://schemas.microsoft.com/office/drawing/2014/main" id="{80B1C68E-438F-914D-92EE-21F94B2FBB7C}"/>
              </a:ext>
            </a:extLst>
          </p:cNvPr>
          <p:cNvSpPr txBox="1"/>
          <p:nvPr/>
        </p:nvSpPr>
        <p:spPr>
          <a:xfrm>
            <a:off x="1566747" y="6594602"/>
            <a:ext cx="1493636" cy="923330"/>
          </a:xfrm>
          <a:prstGeom prst="rect">
            <a:avLst/>
          </a:prstGeom>
          <a:noFill/>
        </p:spPr>
        <p:txBody>
          <a:bodyPr wrap="square" rtlCol="0">
            <a:spAutoFit/>
          </a:bodyPr>
          <a:lstStyle/>
          <a:p>
            <a:pPr algn="ctr"/>
            <a:r>
              <a:rPr lang="en-US" sz="1800" b="1" dirty="0">
                <a:solidFill>
                  <a:schemeClr val="tx1">
                    <a:lumMod val="50000"/>
                  </a:schemeClr>
                </a:solidFill>
                <a:latin typeface="Helvetica" pitchFamily="2" charset="0"/>
              </a:rPr>
              <a:t>Xanthos</a:t>
            </a:r>
          </a:p>
          <a:p>
            <a:pPr algn="ctr"/>
            <a:r>
              <a:rPr lang="en-US" sz="1800" b="1" dirty="0">
                <a:solidFill>
                  <a:schemeClr val="tx1">
                    <a:lumMod val="50000"/>
                  </a:schemeClr>
                </a:solidFill>
                <a:latin typeface="Helvetica" pitchFamily="2" charset="0"/>
              </a:rPr>
              <a:t>(global hydrology)</a:t>
            </a:r>
          </a:p>
        </p:txBody>
      </p:sp>
      <p:pic>
        <p:nvPicPr>
          <p:cNvPr id="40" name="Picture 39" descr="gcam_modis_0p25_crops.jpg">
            <a:extLst>
              <a:ext uri="{FF2B5EF4-FFF2-40B4-BE49-F238E27FC236}">
                <a16:creationId xmlns:a16="http://schemas.microsoft.com/office/drawing/2014/main" id="{FF0D585E-4449-D043-87F6-1C3BFC5FD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11609385" y="2348412"/>
            <a:ext cx="1509128" cy="750130"/>
          </a:xfrm>
          <a:prstGeom prst="rect">
            <a:avLst/>
          </a:prstGeom>
        </p:spPr>
      </p:pic>
      <p:sp>
        <p:nvSpPr>
          <p:cNvPr id="41" name="TextBox 40">
            <a:extLst>
              <a:ext uri="{FF2B5EF4-FFF2-40B4-BE49-F238E27FC236}">
                <a16:creationId xmlns:a16="http://schemas.microsoft.com/office/drawing/2014/main" id="{64BEF6E1-2CE3-4B45-B368-ED81447BBD34}"/>
              </a:ext>
            </a:extLst>
          </p:cNvPr>
          <p:cNvSpPr txBox="1"/>
          <p:nvPr/>
        </p:nvSpPr>
        <p:spPr>
          <a:xfrm>
            <a:off x="10333723" y="2400312"/>
            <a:ext cx="1107996" cy="646331"/>
          </a:xfrm>
          <a:prstGeom prst="rect">
            <a:avLst/>
          </a:prstGeom>
          <a:noFill/>
        </p:spPr>
        <p:txBody>
          <a:bodyPr wrap="none" rtlCol="0">
            <a:spAutoFit/>
          </a:bodyPr>
          <a:lstStyle/>
          <a:p>
            <a:pPr algn="ctr"/>
            <a:r>
              <a:rPr lang="en-US" sz="1800" b="1" dirty="0">
                <a:solidFill>
                  <a:schemeClr val="tx1">
                    <a:lumMod val="50000"/>
                  </a:schemeClr>
                </a:solidFill>
                <a:latin typeface="Helvetica" pitchFamily="2" charset="0"/>
              </a:rPr>
              <a:t>Demeter</a:t>
            </a:r>
          </a:p>
          <a:p>
            <a:pPr algn="ctr"/>
            <a:r>
              <a:rPr lang="en-US" sz="1800" b="1" dirty="0">
                <a:solidFill>
                  <a:schemeClr val="tx1">
                    <a:lumMod val="50000"/>
                  </a:schemeClr>
                </a:solidFill>
                <a:latin typeface="Helvetica" pitchFamily="2" charset="0"/>
              </a:rPr>
              <a:t>(land)</a:t>
            </a:r>
          </a:p>
        </p:txBody>
      </p:sp>
      <p:pic>
        <p:nvPicPr>
          <p:cNvPr id="42" name="tethys_grid.png" descr="tethys_grid.png">
            <a:extLst>
              <a:ext uri="{FF2B5EF4-FFF2-40B4-BE49-F238E27FC236}">
                <a16:creationId xmlns:a16="http://schemas.microsoft.com/office/drawing/2014/main" id="{9462494E-482F-DF4D-BBFC-975E15615C4D}"/>
              </a:ext>
            </a:extLst>
          </p:cNvPr>
          <p:cNvPicPr>
            <a:picLocks noChangeAspect="1"/>
          </p:cNvPicPr>
          <p:nvPr/>
        </p:nvPicPr>
        <p:blipFill>
          <a:blip r:embed="rId9"/>
          <a:stretch>
            <a:fillRect/>
          </a:stretch>
        </p:blipFill>
        <p:spPr>
          <a:xfrm>
            <a:off x="11747626" y="3310050"/>
            <a:ext cx="1006737" cy="1126230"/>
          </a:xfrm>
          <a:prstGeom prst="rect">
            <a:avLst/>
          </a:prstGeom>
          <a:ln w="12700">
            <a:miter lim="400000"/>
          </a:ln>
        </p:spPr>
      </p:pic>
      <p:sp>
        <p:nvSpPr>
          <p:cNvPr id="43" name="TextBox 42">
            <a:extLst>
              <a:ext uri="{FF2B5EF4-FFF2-40B4-BE49-F238E27FC236}">
                <a16:creationId xmlns:a16="http://schemas.microsoft.com/office/drawing/2014/main" id="{841B081E-BA6A-5B4D-A88E-0F88DD924593}"/>
              </a:ext>
            </a:extLst>
          </p:cNvPr>
          <p:cNvSpPr txBox="1"/>
          <p:nvPr/>
        </p:nvSpPr>
        <p:spPr>
          <a:xfrm>
            <a:off x="10333723" y="3679138"/>
            <a:ext cx="941283" cy="923330"/>
          </a:xfrm>
          <a:prstGeom prst="rect">
            <a:avLst/>
          </a:prstGeom>
          <a:noFill/>
        </p:spPr>
        <p:txBody>
          <a:bodyPr wrap="none" rtlCol="0">
            <a:spAutoFit/>
          </a:bodyPr>
          <a:lstStyle/>
          <a:p>
            <a:r>
              <a:rPr lang="en-US" sz="1800" b="1" dirty="0">
                <a:solidFill>
                  <a:schemeClr val="tx1">
                    <a:lumMod val="50000"/>
                  </a:schemeClr>
                </a:solidFill>
                <a:latin typeface="Helvetica" pitchFamily="2" charset="0"/>
              </a:rPr>
              <a:t>Tethys</a:t>
            </a:r>
          </a:p>
          <a:p>
            <a:r>
              <a:rPr lang="en-US" sz="1800" b="1" dirty="0">
                <a:solidFill>
                  <a:schemeClr val="tx1">
                    <a:lumMod val="50000"/>
                  </a:schemeClr>
                </a:solidFill>
                <a:latin typeface="Helvetica" pitchFamily="2" charset="0"/>
              </a:rPr>
              <a:t>(water)</a:t>
            </a:r>
          </a:p>
          <a:p>
            <a:endParaRPr lang="en-US" sz="1800" b="1" dirty="0">
              <a:solidFill>
                <a:schemeClr val="tx1">
                  <a:lumMod val="50000"/>
                </a:schemeClr>
              </a:solidFill>
              <a:latin typeface="Helvetica" pitchFamily="2" charset="0"/>
            </a:endParaRPr>
          </a:p>
        </p:txBody>
      </p:sp>
      <p:sp>
        <p:nvSpPr>
          <p:cNvPr id="45" name="TextBox 44">
            <a:extLst>
              <a:ext uri="{FF2B5EF4-FFF2-40B4-BE49-F238E27FC236}">
                <a16:creationId xmlns:a16="http://schemas.microsoft.com/office/drawing/2014/main" id="{E82E7B27-F386-854A-8EFB-83797343D1EE}"/>
              </a:ext>
            </a:extLst>
          </p:cNvPr>
          <p:cNvSpPr txBox="1"/>
          <p:nvPr/>
        </p:nvSpPr>
        <p:spPr>
          <a:xfrm>
            <a:off x="9837384" y="4657480"/>
            <a:ext cx="4328429" cy="430887"/>
          </a:xfrm>
          <a:prstGeom prst="rect">
            <a:avLst/>
          </a:prstGeom>
          <a:noFill/>
        </p:spPr>
        <p:txBody>
          <a:bodyPr wrap="none" rtlCol="0">
            <a:spAutoFit/>
          </a:bodyPr>
          <a:lstStyle/>
          <a:p>
            <a:r>
              <a:rPr lang="en-US" sz="2200" b="1" dirty="0">
                <a:latin typeface="Helvetica" pitchFamily="2" charset="0"/>
              </a:rPr>
              <a:t>Earth System Model Emulation</a:t>
            </a:r>
          </a:p>
        </p:txBody>
      </p:sp>
      <p:sp>
        <p:nvSpPr>
          <p:cNvPr id="47" name="TextBox 46">
            <a:extLst>
              <a:ext uri="{FF2B5EF4-FFF2-40B4-BE49-F238E27FC236}">
                <a16:creationId xmlns:a16="http://schemas.microsoft.com/office/drawing/2014/main" id="{202639E6-A3A0-214E-B4C5-1242B16E001B}"/>
              </a:ext>
            </a:extLst>
          </p:cNvPr>
          <p:cNvSpPr txBox="1"/>
          <p:nvPr/>
        </p:nvSpPr>
        <p:spPr>
          <a:xfrm>
            <a:off x="11219982" y="5387807"/>
            <a:ext cx="1326004" cy="369332"/>
          </a:xfrm>
          <a:prstGeom prst="rect">
            <a:avLst/>
          </a:prstGeom>
          <a:noFill/>
        </p:spPr>
        <p:txBody>
          <a:bodyPr wrap="none" rtlCol="0">
            <a:spAutoFit/>
          </a:bodyPr>
          <a:lstStyle/>
          <a:p>
            <a:r>
              <a:rPr lang="en-US" sz="1800" b="1" dirty="0">
                <a:solidFill>
                  <a:schemeClr val="tx1">
                    <a:lumMod val="50000"/>
                  </a:schemeClr>
                </a:solidFill>
                <a:latin typeface="Helvetica" pitchFamily="2" charset="0"/>
              </a:rPr>
              <a:t>STITCHES</a:t>
            </a:r>
          </a:p>
        </p:txBody>
      </p:sp>
      <p:cxnSp>
        <p:nvCxnSpPr>
          <p:cNvPr id="51" name="Straight Connector 50">
            <a:extLst>
              <a:ext uri="{FF2B5EF4-FFF2-40B4-BE49-F238E27FC236}">
                <a16:creationId xmlns:a16="http://schemas.microsoft.com/office/drawing/2014/main" id="{518FA9CF-CD38-7747-870A-CF18A45A61F9}"/>
              </a:ext>
            </a:extLst>
          </p:cNvPr>
          <p:cNvCxnSpPr>
            <a:cxnSpLocks/>
            <a:stCxn id="8" idx="3"/>
            <a:endCxn id="79" idx="1"/>
          </p:cNvCxnSpPr>
          <p:nvPr/>
        </p:nvCxnSpPr>
        <p:spPr>
          <a:xfrm flipV="1">
            <a:off x="9247879" y="3312374"/>
            <a:ext cx="922230" cy="1500904"/>
          </a:xfrm>
          <a:prstGeom prst="line">
            <a:avLst/>
          </a:prstGeom>
          <a:ln w="317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1B11F6FF-A930-AE40-A391-C4A69ADBF8BA}"/>
              </a:ext>
            </a:extLst>
          </p:cNvPr>
          <p:cNvCxnSpPr>
            <a:cxnSpLocks/>
            <a:stCxn id="8" idx="3"/>
            <a:endCxn id="80" idx="1"/>
          </p:cNvCxnSpPr>
          <p:nvPr/>
        </p:nvCxnSpPr>
        <p:spPr>
          <a:xfrm>
            <a:off x="9247879" y="4813278"/>
            <a:ext cx="922229" cy="1623808"/>
          </a:xfrm>
          <a:prstGeom prst="line">
            <a:avLst/>
          </a:prstGeom>
          <a:ln w="317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79B43DA6-ADB3-E343-8F14-EFAF6562085C}"/>
              </a:ext>
            </a:extLst>
          </p:cNvPr>
          <p:cNvCxnSpPr>
            <a:cxnSpLocks/>
            <a:stCxn id="8" idx="1"/>
            <a:endCxn id="78" idx="3"/>
          </p:cNvCxnSpPr>
          <p:nvPr/>
        </p:nvCxnSpPr>
        <p:spPr>
          <a:xfrm flipH="1" flipV="1">
            <a:off x="5359891" y="3346240"/>
            <a:ext cx="922228" cy="1467038"/>
          </a:xfrm>
          <a:prstGeom prst="line">
            <a:avLst/>
          </a:prstGeom>
          <a:ln w="317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EF99AC07-CAA4-F348-A5D2-74A0A8BD0477}"/>
              </a:ext>
            </a:extLst>
          </p:cNvPr>
          <p:cNvCxnSpPr>
            <a:cxnSpLocks/>
            <a:stCxn id="8" idx="1"/>
            <a:endCxn id="16" idx="3"/>
          </p:cNvCxnSpPr>
          <p:nvPr/>
        </p:nvCxnSpPr>
        <p:spPr>
          <a:xfrm flipH="1">
            <a:off x="5382468" y="4813278"/>
            <a:ext cx="899651" cy="1625446"/>
          </a:xfrm>
          <a:prstGeom prst="line">
            <a:avLst/>
          </a:prstGeom>
          <a:ln w="317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2DB9B84C-AA62-824B-A2C8-A54964E0C425}"/>
              </a:ext>
            </a:extLst>
          </p:cNvPr>
          <p:cNvSpPr txBox="1"/>
          <p:nvPr/>
        </p:nvSpPr>
        <p:spPr>
          <a:xfrm>
            <a:off x="6314121" y="2097127"/>
            <a:ext cx="2901756" cy="369332"/>
          </a:xfrm>
          <a:prstGeom prst="rect">
            <a:avLst/>
          </a:prstGeom>
          <a:noFill/>
        </p:spPr>
        <p:txBody>
          <a:bodyPr wrap="square" rtlCol="0">
            <a:spAutoFit/>
          </a:bodyPr>
          <a:lstStyle/>
          <a:p>
            <a:pPr algn="ctr"/>
            <a:r>
              <a:rPr lang="en-US" sz="1800" b="1" dirty="0">
                <a:latin typeface="Helvetica" pitchFamily="2" charset="0"/>
              </a:rPr>
              <a:t>GCAM</a:t>
            </a:r>
          </a:p>
        </p:txBody>
      </p:sp>
      <p:pic>
        <p:nvPicPr>
          <p:cNvPr id="74" name="Picture 73">
            <a:extLst>
              <a:ext uri="{FF2B5EF4-FFF2-40B4-BE49-F238E27FC236}">
                <a16:creationId xmlns:a16="http://schemas.microsoft.com/office/drawing/2014/main" id="{18A80F89-EFE9-AC42-8998-C64D593DCF2B}"/>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3301371" y="2154282"/>
            <a:ext cx="1525094" cy="1339430"/>
          </a:xfrm>
          <a:prstGeom prst="rect">
            <a:avLst/>
          </a:prstGeom>
        </p:spPr>
      </p:pic>
      <p:pic>
        <p:nvPicPr>
          <p:cNvPr id="75" name="Picture 74">
            <a:extLst>
              <a:ext uri="{FF2B5EF4-FFF2-40B4-BE49-F238E27FC236}">
                <a16:creationId xmlns:a16="http://schemas.microsoft.com/office/drawing/2014/main" id="{3F0D0E16-61D5-9549-9F87-C98A013395D4}"/>
              </a:ext>
            </a:extLst>
          </p:cNvPr>
          <p:cNvPicPr/>
          <p:nvPr/>
        </p:nvPicPr>
        <p:blipFill rotWithShape="1">
          <a:blip r:embed="rId11">
            <a:extLst>
              <a:ext uri="{28A0092B-C50C-407E-A947-70E740481C1C}">
                <a14:useLocalDpi xmlns:a14="http://schemas.microsoft.com/office/drawing/2010/main" val="0"/>
              </a:ext>
            </a:extLst>
          </a:blip>
          <a:srcRect/>
          <a:stretch/>
        </p:blipFill>
        <p:spPr bwMode="auto">
          <a:xfrm>
            <a:off x="3409734" y="3538337"/>
            <a:ext cx="1181678" cy="977924"/>
          </a:xfrm>
          <a:prstGeom prst="rect">
            <a:avLst/>
          </a:prstGeom>
          <a:noFill/>
          <a:ln>
            <a:noFill/>
          </a:ln>
        </p:spPr>
      </p:pic>
      <p:sp>
        <p:nvSpPr>
          <p:cNvPr id="78" name="Rounded Rectangle 77">
            <a:extLst>
              <a:ext uri="{FF2B5EF4-FFF2-40B4-BE49-F238E27FC236}">
                <a16:creationId xmlns:a16="http://schemas.microsoft.com/office/drawing/2014/main" id="{5635CB30-2871-7148-A56E-B49A94A22034}"/>
              </a:ext>
            </a:extLst>
          </p:cNvPr>
          <p:cNvSpPr/>
          <p:nvPr/>
        </p:nvSpPr>
        <p:spPr>
          <a:xfrm>
            <a:off x="1566747" y="2079798"/>
            <a:ext cx="3793144" cy="2532883"/>
          </a:xfrm>
          <a:prstGeom prst="round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79" name="Rounded Rectangle 78">
            <a:extLst>
              <a:ext uri="{FF2B5EF4-FFF2-40B4-BE49-F238E27FC236}">
                <a16:creationId xmlns:a16="http://schemas.microsoft.com/office/drawing/2014/main" id="{62EF2BAD-2D95-EA42-9418-F4035BFD5544}"/>
              </a:ext>
            </a:extLst>
          </p:cNvPr>
          <p:cNvSpPr/>
          <p:nvPr/>
        </p:nvSpPr>
        <p:spPr>
          <a:xfrm>
            <a:off x="10170109" y="2045932"/>
            <a:ext cx="3544560" cy="2532883"/>
          </a:xfrm>
          <a:prstGeom prst="round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80" name="Rounded Rectangle 79">
            <a:extLst>
              <a:ext uri="{FF2B5EF4-FFF2-40B4-BE49-F238E27FC236}">
                <a16:creationId xmlns:a16="http://schemas.microsoft.com/office/drawing/2014/main" id="{B23C011A-7696-ED45-84B4-CADEE0D8EB02}"/>
              </a:ext>
            </a:extLst>
          </p:cNvPr>
          <p:cNvSpPr/>
          <p:nvPr/>
        </p:nvSpPr>
        <p:spPr>
          <a:xfrm>
            <a:off x="10170108" y="5170644"/>
            <a:ext cx="3662980" cy="2532883"/>
          </a:xfrm>
          <a:prstGeom prst="roundRect">
            <a:avLst/>
          </a:pr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2" name="TextBox 1">
            <a:extLst>
              <a:ext uri="{FF2B5EF4-FFF2-40B4-BE49-F238E27FC236}">
                <a16:creationId xmlns:a16="http://schemas.microsoft.com/office/drawing/2014/main" id="{E222145B-0652-0D4C-9142-94803340C79E}"/>
              </a:ext>
            </a:extLst>
          </p:cNvPr>
          <p:cNvSpPr txBox="1"/>
          <p:nvPr/>
        </p:nvSpPr>
        <p:spPr>
          <a:xfrm>
            <a:off x="2680855" y="7817336"/>
            <a:ext cx="10519017" cy="338554"/>
          </a:xfrm>
          <a:prstGeom prst="rect">
            <a:avLst/>
          </a:prstGeom>
          <a:noFill/>
        </p:spPr>
        <p:txBody>
          <a:bodyPr wrap="square" rtlCol="0">
            <a:spAutoFit/>
          </a:bodyPr>
          <a:lstStyle/>
          <a:p>
            <a:pPr algn="ctr"/>
            <a:r>
              <a:rPr lang="en-US" sz="1600" dirty="0"/>
              <a:t>GCIMS: Global Change Intersectoral Modeling System: Not all GCIMS models shown above.</a:t>
            </a:r>
          </a:p>
        </p:txBody>
      </p:sp>
      <p:pic>
        <p:nvPicPr>
          <p:cNvPr id="44" name="Picture 43">
            <a:extLst>
              <a:ext uri="{FF2B5EF4-FFF2-40B4-BE49-F238E27FC236}">
                <a16:creationId xmlns:a16="http://schemas.microsoft.com/office/drawing/2014/main" id="{DF8476AE-D7EB-4646-A63D-3671277DAF8C}"/>
              </a:ext>
            </a:extLst>
          </p:cNvPr>
          <p:cNvPicPr>
            <a:picLocks noChangeAspect="1"/>
          </p:cNvPicPr>
          <p:nvPr/>
        </p:nvPicPr>
        <p:blipFill rotWithShape="1">
          <a:blip r:embed="rId12"/>
          <a:srcRect l="15787" t="60694" r="13070" b="1348"/>
          <a:stretch/>
        </p:blipFill>
        <p:spPr>
          <a:xfrm>
            <a:off x="7178999" y="6363310"/>
            <a:ext cx="1107996" cy="634021"/>
          </a:xfrm>
          <a:prstGeom prst="rect">
            <a:avLst/>
          </a:prstGeom>
          <a:ln>
            <a:solidFill>
              <a:schemeClr val="tx1"/>
            </a:solidFill>
          </a:ln>
          <a:effectLst/>
        </p:spPr>
      </p:pic>
      <p:pic>
        <p:nvPicPr>
          <p:cNvPr id="6" name="Picture 5">
            <a:extLst>
              <a:ext uri="{FF2B5EF4-FFF2-40B4-BE49-F238E27FC236}">
                <a16:creationId xmlns:a16="http://schemas.microsoft.com/office/drawing/2014/main" id="{67EB3807-42D1-F030-3FC9-9BBDAB540F42}"/>
              </a:ext>
            </a:extLst>
          </p:cNvPr>
          <p:cNvPicPr>
            <a:picLocks noChangeAspect="1"/>
          </p:cNvPicPr>
          <p:nvPr/>
        </p:nvPicPr>
        <p:blipFill>
          <a:blip r:embed="rId13"/>
          <a:stretch>
            <a:fillRect/>
          </a:stretch>
        </p:blipFill>
        <p:spPr>
          <a:xfrm>
            <a:off x="10623612" y="5769523"/>
            <a:ext cx="2896450" cy="1650158"/>
          </a:xfrm>
          <a:prstGeom prst="rect">
            <a:avLst/>
          </a:prstGeom>
        </p:spPr>
      </p:pic>
    </p:spTree>
    <p:extLst>
      <p:ext uri="{BB962C8B-B14F-4D97-AF65-F5344CB8AC3E}">
        <p14:creationId xmlns:p14="http://schemas.microsoft.com/office/powerpoint/2010/main" val="28142026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A39CF1-8BA8-7941-9B7B-DA56E0C8343C}"/>
              </a:ext>
            </a:extLst>
          </p:cNvPr>
          <p:cNvSpPr>
            <a:spLocks noGrp="1"/>
          </p:cNvSpPr>
          <p:nvPr>
            <p:ph type="sldNum" sz="quarter" idx="12"/>
          </p:nvPr>
        </p:nvSpPr>
        <p:spPr/>
        <p:txBody>
          <a:bodyPr/>
          <a:lstStyle/>
          <a:p>
            <a:fld id="{FE7A4BB3-E848-5A44-82DF-322201952CD8}" type="slidenum">
              <a:rPr lang="en-US" smtClean="0"/>
              <a:pPr/>
              <a:t>11</a:t>
            </a:fld>
            <a:endParaRPr lang="en-US" dirty="0"/>
          </a:p>
        </p:txBody>
      </p:sp>
      <p:sp>
        <p:nvSpPr>
          <p:cNvPr id="7" name="Title 6">
            <a:extLst>
              <a:ext uri="{FF2B5EF4-FFF2-40B4-BE49-F238E27FC236}">
                <a16:creationId xmlns:a16="http://schemas.microsoft.com/office/drawing/2014/main" id="{92BAD5A0-EC08-BD45-8661-FB4B5CFCE630}"/>
              </a:ext>
            </a:extLst>
          </p:cNvPr>
          <p:cNvSpPr>
            <a:spLocks noGrp="1"/>
          </p:cNvSpPr>
          <p:nvPr>
            <p:ph type="title"/>
          </p:nvPr>
        </p:nvSpPr>
        <p:spPr>
          <a:xfrm>
            <a:off x="3904090" y="145430"/>
            <a:ext cx="10479820" cy="1100666"/>
          </a:xfrm>
        </p:spPr>
        <p:txBody>
          <a:bodyPr/>
          <a:lstStyle/>
          <a:p>
            <a:r>
              <a:rPr lang="en-US" dirty="0"/>
              <a:t>GCIMS Models have been used in collaboration with many other MSD and EESM projects</a:t>
            </a:r>
          </a:p>
        </p:txBody>
      </p:sp>
      <p:sp>
        <p:nvSpPr>
          <p:cNvPr id="8" name="Content Placeholder 7">
            <a:extLst>
              <a:ext uri="{FF2B5EF4-FFF2-40B4-BE49-F238E27FC236}">
                <a16:creationId xmlns:a16="http://schemas.microsoft.com/office/drawing/2014/main" id="{C494D7D3-B156-E04F-BC50-26A47C42733B}"/>
              </a:ext>
            </a:extLst>
          </p:cNvPr>
          <p:cNvSpPr>
            <a:spLocks noGrp="1"/>
          </p:cNvSpPr>
          <p:nvPr>
            <p:ph sz="quarter" idx="20"/>
          </p:nvPr>
        </p:nvSpPr>
        <p:spPr>
          <a:xfrm>
            <a:off x="886521" y="1428108"/>
            <a:ext cx="13560998" cy="6281662"/>
          </a:xfrm>
        </p:spPr>
        <p:txBody>
          <a:bodyPr/>
          <a:lstStyle/>
          <a:p>
            <a:r>
              <a:rPr lang="en-US" dirty="0">
                <a:solidFill>
                  <a:schemeClr val="tx1">
                    <a:lumMod val="50000"/>
                  </a:schemeClr>
                </a:solidFill>
                <a:latin typeface="Calibri (body)"/>
              </a:rPr>
              <a:t>The Integrated Multisector, Multiscale Modeling project (</a:t>
            </a:r>
            <a:r>
              <a:rPr lang="en-US" b="1" dirty="0">
                <a:solidFill>
                  <a:schemeClr val="tx1">
                    <a:lumMod val="50000"/>
                  </a:schemeClr>
                </a:solidFill>
                <a:latin typeface="Calibri (body)"/>
              </a:rPr>
              <a:t>IM3</a:t>
            </a:r>
            <a:r>
              <a:rPr lang="en-US" dirty="0">
                <a:solidFill>
                  <a:schemeClr val="tx1">
                    <a:lumMod val="50000"/>
                  </a:schemeClr>
                </a:solidFill>
                <a:latin typeface="Calibri (body)"/>
              </a:rPr>
              <a:t>) collaborates using </a:t>
            </a:r>
            <a:r>
              <a:rPr lang="en-US" i="1" dirty="0">
                <a:solidFill>
                  <a:schemeClr val="tx1">
                    <a:lumMod val="50000"/>
                  </a:schemeClr>
                </a:solidFill>
                <a:latin typeface="Calibri (body)"/>
              </a:rPr>
              <a:t>GCAM</a:t>
            </a:r>
            <a:r>
              <a:rPr lang="en-US" dirty="0">
                <a:solidFill>
                  <a:schemeClr val="tx1">
                    <a:lumMod val="50000"/>
                  </a:schemeClr>
                </a:solidFill>
                <a:latin typeface="Calibri (body)"/>
              </a:rPr>
              <a:t>, </a:t>
            </a:r>
            <a:r>
              <a:rPr lang="en-US" i="1" dirty="0">
                <a:solidFill>
                  <a:schemeClr val="tx1">
                    <a:lumMod val="50000"/>
                  </a:schemeClr>
                </a:solidFill>
                <a:latin typeface="Calibri (body)"/>
              </a:rPr>
              <a:t>Xanthos</a:t>
            </a:r>
            <a:r>
              <a:rPr lang="en-US" dirty="0">
                <a:solidFill>
                  <a:schemeClr val="tx1">
                    <a:lumMod val="50000"/>
                  </a:schemeClr>
                </a:solidFill>
                <a:latin typeface="Calibri (body)"/>
              </a:rPr>
              <a:t> (hydrology), </a:t>
            </a:r>
            <a:r>
              <a:rPr lang="en-US" i="1" dirty="0">
                <a:solidFill>
                  <a:schemeClr val="tx1">
                    <a:lumMod val="50000"/>
                  </a:schemeClr>
                </a:solidFill>
                <a:latin typeface="Calibri (body)"/>
              </a:rPr>
              <a:t>Demeter</a:t>
            </a:r>
            <a:r>
              <a:rPr lang="en-US" dirty="0">
                <a:solidFill>
                  <a:schemeClr val="tx1">
                    <a:lumMod val="50000"/>
                  </a:schemeClr>
                </a:solidFill>
                <a:latin typeface="Calibri (body)"/>
              </a:rPr>
              <a:t> (resolved land), and </a:t>
            </a:r>
            <a:r>
              <a:rPr lang="en-US" b="1" dirty="0">
                <a:solidFill>
                  <a:schemeClr val="tx1">
                    <a:lumMod val="50000"/>
                  </a:schemeClr>
                </a:solidFill>
                <a:latin typeface="Calibri (body)"/>
              </a:rPr>
              <a:t>Tethys</a:t>
            </a:r>
            <a:r>
              <a:rPr lang="en-US" dirty="0">
                <a:solidFill>
                  <a:schemeClr val="tx1">
                    <a:lumMod val="50000"/>
                  </a:schemeClr>
                </a:solidFill>
                <a:latin typeface="Calibri (body)"/>
              </a:rPr>
              <a:t> (resolved water demand).</a:t>
            </a:r>
          </a:p>
          <a:p>
            <a:endParaRPr lang="en-US" dirty="0">
              <a:solidFill>
                <a:schemeClr val="tx1">
                  <a:lumMod val="50000"/>
                </a:schemeClr>
              </a:solidFill>
              <a:latin typeface="Calibri (body)"/>
            </a:endParaRPr>
          </a:p>
          <a:p>
            <a:r>
              <a:rPr lang="en-US" dirty="0">
                <a:solidFill>
                  <a:schemeClr val="tx1">
                    <a:lumMod val="50000"/>
                  </a:schemeClr>
                </a:solidFill>
                <a:latin typeface="Calibri (body)"/>
              </a:rPr>
              <a:t>The </a:t>
            </a:r>
            <a:r>
              <a:rPr lang="en-US" b="1" dirty="0" err="1">
                <a:solidFill>
                  <a:schemeClr val="tx1">
                    <a:lumMod val="50000"/>
                  </a:schemeClr>
                </a:solidFill>
                <a:latin typeface="Calibri (body)"/>
              </a:rPr>
              <a:t>InteRFACE</a:t>
            </a:r>
            <a:r>
              <a:rPr lang="en-US" dirty="0">
                <a:solidFill>
                  <a:schemeClr val="tx1">
                    <a:lumMod val="50000"/>
                  </a:schemeClr>
                </a:solidFill>
                <a:latin typeface="Calibri (body)"/>
              </a:rPr>
              <a:t> (Arctic coastal), </a:t>
            </a:r>
            <a:r>
              <a:rPr lang="en-US" b="1" dirty="0">
                <a:solidFill>
                  <a:schemeClr val="tx1">
                    <a:lumMod val="50000"/>
                  </a:schemeClr>
                </a:solidFill>
                <a:latin typeface="Calibri (body)"/>
              </a:rPr>
              <a:t>Compass-GLM</a:t>
            </a:r>
            <a:r>
              <a:rPr lang="en-US" dirty="0">
                <a:solidFill>
                  <a:schemeClr val="tx1">
                    <a:lumMod val="50000"/>
                  </a:schemeClr>
                </a:solidFill>
                <a:latin typeface="Calibri (body)"/>
              </a:rPr>
              <a:t> (Great Lakes), and </a:t>
            </a:r>
            <a:r>
              <a:rPr lang="en-US" b="1" dirty="0">
                <a:solidFill>
                  <a:schemeClr val="tx1">
                    <a:lumMod val="50000"/>
                  </a:schemeClr>
                </a:solidFill>
                <a:latin typeface="Calibri (body)"/>
              </a:rPr>
              <a:t>E3SM</a:t>
            </a:r>
            <a:r>
              <a:rPr lang="en-US" dirty="0">
                <a:solidFill>
                  <a:schemeClr val="tx1">
                    <a:lumMod val="50000"/>
                  </a:schemeClr>
                </a:solidFill>
                <a:latin typeface="Calibri (body)"/>
              </a:rPr>
              <a:t> projects have used </a:t>
            </a:r>
            <a:r>
              <a:rPr lang="en-US" i="1" dirty="0">
                <a:solidFill>
                  <a:schemeClr val="tx1">
                    <a:lumMod val="50000"/>
                  </a:schemeClr>
                </a:solidFill>
                <a:latin typeface="Calibri (body)"/>
              </a:rPr>
              <a:t>GCAM</a:t>
            </a:r>
            <a:r>
              <a:rPr lang="en-US" dirty="0">
                <a:solidFill>
                  <a:schemeClr val="tx1">
                    <a:lumMod val="50000"/>
                  </a:schemeClr>
                </a:solidFill>
                <a:latin typeface="Calibri (body)"/>
              </a:rPr>
              <a:t> to model feedbacks with economic activity in the energy, land, and water sectors. </a:t>
            </a:r>
          </a:p>
          <a:p>
            <a:endParaRPr lang="en-US" dirty="0">
              <a:solidFill>
                <a:schemeClr val="tx1">
                  <a:lumMod val="50000"/>
                </a:schemeClr>
              </a:solidFill>
              <a:latin typeface="Calibri (body)"/>
            </a:endParaRPr>
          </a:p>
          <a:p>
            <a:r>
              <a:rPr lang="en-US" b="1" dirty="0">
                <a:solidFill>
                  <a:schemeClr val="tx1">
                    <a:lumMod val="50000"/>
                  </a:schemeClr>
                </a:solidFill>
                <a:latin typeface="Calibri (body)"/>
              </a:rPr>
              <a:t>MIT IGSM</a:t>
            </a:r>
            <a:r>
              <a:rPr lang="en-US" dirty="0">
                <a:solidFill>
                  <a:schemeClr val="tx1">
                    <a:lumMod val="50000"/>
                  </a:schemeClr>
                </a:solidFill>
                <a:latin typeface="Calibri (body)"/>
              </a:rPr>
              <a:t> modeling and the </a:t>
            </a:r>
            <a:r>
              <a:rPr lang="en-US" b="1" dirty="0" err="1">
                <a:solidFill>
                  <a:schemeClr val="tx1">
                    <a:lumMod val="50000"/>
                  </a:schemeClr>
                </a:solidFill>
                <a:latin typeface="Calibri (body)"/>
              </a:rPr>
              <a:t>ICoM</a:t>
            </a:r>
            <a:r>
              <a:rPr lang="en-US" dirty="0">
                <a:solidFill>
                  <a:schemeClr val="tx1">
                    <a:lumMod val="50000"/>
                  </a:schemeClr>
                </a:solidFill>
                <a:latin typeface="Calibri (body)"/>
              </a:rPr>
              <a:t> (coastal modeling) have used </a:t>
            </a:r>
            <a:r>
              <a:rPr lang="en-US" i="1" dirty="0">
                <a:solidFill>
                  <a:schemeClr val="tx1">
                    <a:lumMod val="50000"/>
                  </a:schemeClr>
                </a:solidFill>
                <a:latin typeface="Calibri (body)"/>
              </a:rPr>
              <a:t>Demeter</a:t>
            </a:r>
            <a:r>
              <a:rPr lang="en-US" dirty="0">
                <a:solidFill>
                  <a:schemeClr val="tx1">
                    <a:lumMod val="50000"/>
                  </a:schemeClr>
                </a:solidFill>
                <a:latin typeface="Calibri (body)"/>
              </a:rPr>
              <a:t> (resolved land).</a:t>
            </a:r>
          </a:p>
          <a:p>
            <a:endParaRPr lang="en-US" dirty="0">
              <a:solidFill>
                <a:schemeClr val="tx1">
                  <a:lumMod val="50000"/>
                </a:schemeClr>
              </a:solidFill>
              <a:latin typeface="Calibri (body)"/>
            </a:endParaRPr>
          </a:p>
          <a:p>
            <a:r>
              <a:rPr lang="en-US" dirty="0">
                <a:solidFill>
                  <a:schemeClr val="tx1">
                    <a:lumMod val="50000"/>
                  </a:schemeClr>
                </a:solidFill>
                <a:latin typeface="Calibri (body)"/>
              </a:rPr>
              <a:t>The </a:t>
            </a:r>
            <a:r>
              <a:rPr lang="en-US" b="1" dirty="0">
                <a:solidFill>
                  <a:schemeClr val="tx1">
                    <a:lumMod val="50000"/>
                  </a:schemeClr>
                </a:solidFill>
                <a:latin typeface="Calibri (body)"/>
              </a:rPr>
              <a:t>PCHES</a:t>
            </a:r>
            <a:r>
              <a:rPr lang="en-US" dirty="0">
                <a:solidFill>
                  <a:schemeClr val="tx1">
                    <a:lumMod val="50000"/>
                  </a:schemeClr>
                </a:solidFill>
                <a:latin typeface="Calibri (body)"/>
              </a:rPr>
              <a:t> and </a:t>
            </a:r>
            <a:r>
              <a:rPr lang="en-US" b="1" dirty="0">
                <a:solidFill>
                  <a:schemeClr val="tx1">
                    <a:lumMod val="50000"/>
                  </a:schemeClr>
                </a:solidFill>
                <a:latin typeface="Calibri (body)"/>
              </a:rPr>
              <a:t>MIT</a:t>
            </a:r>
            <a:r>
              <a:rPr lang="en-US" dirty="0">
                <a:solidFill>
                  <a:schemeClr val="tx1">
                    <a:lumMod val="50000"/>
                  </a:schemeClr>
                </a:solidFill>
                <a:latin typeface="Calibri (body)"/>
              </a:rPr>
              <a:t> programs have collaborated with </a:t>
            </a:r>
            <a:r>
              <a:rPr lang="en-US" b="1" dirty="0">
                <a:solidFill>
                  <a:schemeClr val="tx1">
                    <a:lumMod val="50000"/>
                  </a:schemeClr>
                </a:solidFill>
                <a:latin typeface="Calibri (body)"/>
              </a:rPr>
              <a:t>GCIMS</a:t>
            </a:r>
            <a:r>
              <a:rPr lang="en-US" dirty="0">
                <a:solidFill>
                  <a:schemeClr val="tx1">
                    <a:lumMod val="50000"/>
                  </a:schemeClr>
                </a:solidFill>
                <a:latin typeface="Calibri (body)"/>
              </a:rPr>
              <a:t> using </a:t>
            </a:r>
            <a:r>
              <a:rPr lang="en-US" i="1" dirty="0">
                <a:solidFill>
                  <a:schemeClr val="tx1">
                    <a:lumMod val="50000"/>
                  </a:schemeClr>
                </a:solidFill>
                <a:latin typeface="Calibri (body)"/>
              </a:rPr>
              <a:t>GCAM</a:t>
            </a:r>
            <a:r>
              <a:rPr lang="en-US" dirty="0">
                <a:solidFill>
                  <a:schemeClr val="tx1">
                    <a:lumMod val="50000"/>
                  </a:schemeClr>
                </a:solidFill>
                <a:latin typeface="Calibri (body)"/>
              </a:rPr>
              <a:t> to develop MSD Scenarios with the focus on scenario outcomes rather than scenario drivers. </a:t>
            </a:r>
          </a:p>
          <a:p>
            <a:endParaRPr lang="en-US" dirty="0">
              <a:solidFill>
                <a:schemeClr val="tx1">
                  <a:lumMod val="50000"/>
                </a:schemeClr>
              </a:solidFill>
              <a:latin typeface="Calibri (body)"/>
            </a:endParaRPr>
          </a:p>
          <a:p>
            <a:r>
              <a:rPr lang="en-US" b="1" dirty="0">
                <a:solidFill>
                  <a:schemeClr val="tx1">
                    <a:lumMod val="50000"/>
                  </a:schemeClr>
                </a:solidFill>
                <a:latin typeface="Calibri (body)"/>
              </a:rPr>
              <a:t>MSD-LIVE</a:t>
            </a:r>
            <a:r>
              <a:rPr lang="en-US" dirty="0">
                <a:solidFill>
                  <a:schemeClr val="tx1">
                    <a:lumMod val="50000"/>
                  </a:schemeClr>
                </a:solidFill>
                <a:latin typeface="Calibri (body)"/>
              </a:rPr>
              <a:t> – model/data hosting, training at the GCAM Annual Meeting, GCIMS model execution on </a:t>
            </a:r>
            <a:r>
              <a:rPr lang="en-US" dirty="0" err="1">
                <a:solidFill>
                  <a:schemeClr val="tx1">
                    <a:lumMod val="50000"/>
                  </a:schemeClr>
                </a:solidFill>
                <a:latin typeface="Calibri (body)"/>
              </a:rPr>
              <a:t>Jupyter</a:t>
            </a:r>
            <a:r>
              <a:rPr lang="en-US" dirty="0">
                <a:solidFill>
                  <a:schemeClr val="tx1">
                    <a:lumMod val="50000"/>
                  </a:schemeClr>
                </a:solidFill>
                <a:latin typeface="Calibri (body)"/>
              </a:rPr>
              <a:t> notebooks.</a:t>
            </a:r>
          </a:p>
          <a:p>
            <a:pPr lvl="1"/>
            <a:endParaRPr lang="en-US" sz="2800" dirty="0">
              <a:solidFill>
                <a:schemeClr val="tx1">
                  <a:lumMod val="50000"/>
                </a:schemeClr>
              </a:solidFill>
              <a:latin typeface="Calibri (body)"/>
            </a:endParaRPr>
          </a:p>
        </p:txBody>
      </p:sp>
    </p:spTree>
    <p:extLst>
      <p:ext uri="{BB962C8B-B14F-4D97-AF65-F5344CB8AC3E}">
        <p14:creationId xmlns:p14="http://schemas.microsoft.com/office/powerpoint/2010/main" val="11372671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13">
            <a:extLst>
              <a:ext uri="{FF2B5EF4-FFF2-40B4-BE49-F238E27FC236}">
                <a16:creationId xmlns:a16="http://schemas.microsoft.com/office/drawing/2014/main" id="{F270441A-936B-8A47-8FC2-92A2952A4F55}"/>
              </a:ext>
            </a:extLst>
          </p:cNvPr>
          <p:cNvSpPr>
            <a:spLocks noGrp="1"/>
          </p:cNvSpPr>
          <p:nvPr>
            <p:ph type="sldNum" sz="quarter" idx="12"/>
          </p:nvPr>
        </p:nvSpPr>
        <p:spPr>
          <a:xfrm>
            <a:off x="14441556" y="7772400"/>
            <a:ext cx="453223" cy="457200"/>
          </a:xfrm>
        </p:spPr>
        <p:txBody>
          <a:bodyPr/>
          <a:lstStyle/>
          <a:p>
            <a:fld id="{FE7A4BB3-E848-5A44-82DF-322201952CD8}" type="slidenum">
              <a:rPr lang="en-US" smtClean="0"/>
              <a:pPr/>
              <a:t>12</a:t>
            </a:fld>
            <a:endParaRPr lang="en-US" dirty="0"/>
          </a:p>
        </p:txBody>
      </p:sp>
      <p:pic>
        <p:nvPicPr>
          <p:cNvPr id="3" name="Picture 2">
            <a:extLst>
              <a:ext uri="{FF2B5EF4-FFF2-40B4-BE49-F238E27FC236}">
                <a16:creationId xmlns:a16="http://schemas.microsoft.com/office/drawing/2014/main" id="{33A5C52C-CAFB-5744-B85D-CB61A22C0FA2}"/>
              </a:ext>
            </a:extLst>
          </p:cNvPr>
          <p:cNvPicPr>
            <a:picLocks noChangeAspect="1"/>
          </p:cNvPicPr>
          <p:nvPr/>
        </p:nvPicPr>
        <p:blipFill>
          <a:blip r:embed="rId2"/>
          <a:stretch>
            <a:fillRect/>
          </a:stretch>
        </p:blipFill>
        <p:spPr>
          <a:xfrm>
            <a:off x="1330613" y="1639455"/>
            <a:ext cx="12966700" cy="6197600"/>
          </a:xfrm>
          <a:prstGeom prst="rect">
            <a:avLst/>
          </a:prstGeom>
        </p:spPr>
      </p:pic>
      <p:sp>
        <p:nvSpPr>
          <p:cNvPr id="5" name="Title 1">
            <a:extLst>
              <a:ext uri="{FF2B5EF4-FFF2-40B4-BE49-F238E27FC236}">
                <a16:creationId xmlns:a16="http://schemas.microsoft.com/office/drawing/2014/main" id="{E6C9B932-2DDC-8746-B381-FC96A7075ADD}"/>
              </a:ext>
            </a:extLst>
          </p:cNvPr>
          <p:cNvSpPr txBox="1">
            <a:spLocks/>
          </p:cNvSpPr>
          <p:nvPr/>
        </p:nvSpPr>
        <p:spPr>
          <a:xfrm>
            <a:off x="3779134" y="392545"/>
            <a:ext cx="10776031" cy="887439"/>
          </a:xfrm>
          <a:prstGeom prst="rect">
            <a:avLst/>
          </a:prstGeom>
        </p:spPr>
        <p:txBody>
          <a:bodyPr/>
          <a:lst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a:lstStyle>
          <a:p>
            <a:r>
              <a:rPr lang="en-US" sz="3600" b="1" dirty="0">
                <a:solidFill>
                  <a:srgbClr val="31B8CA"/>
                </a:solidFill>
                <a:latin typeface="Arial" charset="0"/>
              </a:rPr>
              <a:t>GCIMS Energy Focus: Energy sector coverage in the GCAM model - from production to use</a:t>
            </a:r>
          </a:p>
        </p:txBody>
      </p:sp>
    </p:spTree>
    <p:extLst>
      <p:ext uri="{BB962C8B-B14F-4D97-AF65-F5344CB8AC3E}">
        <p14:creationId xmlns:p14="http://schemas.microsoft.com/office/powerpoint/2010/main" val="3890653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62A1B1-C9F4-BE5C-6A8A-2EBDB9F5B62D}"/>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058AAE5-6797-29AF-DE3B-4F840919F8E0}"/>
              </a:ext>
            </a:extLst>
          </p:cNvPr>
          <p:cNvSpPr>
            <a:spLocks noGrp="1"/>
          </p:cNvSpPr>
          <p:nvPr>
            <p:ph type="sldNum" sz="quarter" idx="12"/>
          </p:nvPr>
        </p:nvSpPr>
        <p:spPr/>
        <p:txBody>
          <a:bodyPr/>
          <a:lstStyle/>
          <a:p>
            <a:fld id="{FE7A4BB3-E848-5A44-82DF-322201952CD8}" type="slidenum">
              <a:rPr lang="en-US" smtClean="0"/>
              <a:pPr/>
              <a:t>13</a:t>
            </a:fld>
            <a:endParaRPr lang="en-US" dirty="0"/>
          </a:p>
        </p:txBody>
      </p:sp>
      <p:sp>
        <p:nvSpPr>
          <p:cNvPr id="7" name="Title 6">
            <a:extLst>
              <a:ext uri="{FF2B5EF4-FFF2-40B4-BE49-F238E27FC236}">
                <a16:creationId xmlns:a16="http://schemas.microsoft.com/office/drawing/2014/main" id="{572D3C94-C404-2E0D-DAAE-6BD6A3CE5B9F}"/>
              </a:ext>
            </a:extLst>
          </p:cNvPr>
          <p:cNvSpPr>
            <a:spLocks noGrp="1"/>
          </p:cNvSpPr>
          <p:nvPr>
            <p:ph type="title"/>
          </p:nvPr>
        </p:nvSpPr>
        <p:spPr>
          <a:xfrm>
            <a:off x="3646026" y="145430"/>
            <a:ext cx="10527174" cy="1100666"/>
          </a:xfrm>
        </p:spPr>
        <p:txBody>
          <a:bodyPr/>
          <a:lstStyle/>
          <a:p>
            <a:r>
              <a:rPr lang="en-US" dirty="0"/>
              <a:t>GCIMS, GCAM and MSD Analysis of Energy</a:t>
            </a:r>
          </a:p>
        </p:txBody>
      </p:sp>
      <p:sp>
        <p:nvSpPr>
          <p:cNvPr id="8" name="Content Placeholder 7">
            <a:extLst>
              <a:ext uri="{FF2B5EF4-FFF2-40B4-BE49-F238E27FC236}">
                <a16:creationId xmlns:a16="http://schemas.microsoft.com/office/drawing/2014/main" id="{F538ECF0-3253-7AC2-7FF2-8D2A948C2C44}"/>
              </a:ext>
            </a:extLst>
          </p:cNvPr>
          <p:cNvSpPr>
            <a:spLocks noGrp="1"/>
          </p:cNvSpPr>
          <p:nvPr>
            <p:ph sz="quarter" idx="20"/>
          </p:nvPr>
        </p:nvSpPr>
        <p:spPr>
          <a:xfrm>
            <a:off x="613459" y="1426260"/>
            <a:ext cx="13929478" cy="5816600"/>
          </a:xfrm>
        </p:spPr>
        <p:txBody>
          <a:bodyPr/>
          <a:lstStyle/>
          <a:p>
            <a:r>
              <a:rPr lang="en-US" sz="3200" dirty="0">
                <a:solidFill>
                  <a:schemeClr val="accent2"/>
                </a:solidFill>
                <a:latin typeface="Calibri" panose="020F0502020204030204" pitchFamily="34" charset="0"/>
                <a:cs typeface="Calibri" panose="020F0502020204030204" pitchFamily="34" charset="0"/>
              </a:rPr>
              <a:t>We use GCAM to explore future scenarios that reflect key drivers across the broad, integrated, multisector dynamic span of the US and global energy systems.</a:t>
            </a:r>
            <a:endParaRPr lang="en-US" sz="2800" dirty="0">
              <a:solidFill>
                <a:schemeClr val="accent2"/>
              </a:solidFill>
              <a:latin typeface="Calibri" panose="020F0502020204030204" pitchFamily="34" charset="0"/>
              <a:cs typeface="Calibri" panose="020F0502020204030204" pitchFamily="34" charset="0"/>
            </a:endParaRPr>
          </a:p>
          <a:p>
            <a:endParaRPr lang="en-US" sz="3200" dirty="0">
              <a:solidFill>
                <a:schemeClr val="accent2"/>
              </a:solidFill>
              <a:latin typeface="Calibri" panose="020F0502020204030204" pitchFamily="34" charset="0"/>
              <a:cs typeface="Calibri" panose="020F0502020204030204" pitchFamily="34" charset="0"/>
            </a:endParaRPr>
          </a:p>
          <a:p>
            <a:r>
              <a:rPr lang="en-US" sz="3200" dirty="0">
                <a:solidFill>
                  <a:schemeClr val="accent2"/>
                </a:solidFill>
                <a:latin typeface="Calibri" panose="020F0502020204030204" pitchFamily="34" charset="0"/>
                <a:cs typeface="Calibri" panose="020F0502020204030204" pitchFamily="34" charset="0"/>
              </a:rPr>
              <a:t>We analyze the potential opportunities, scales, and impacts of key drivers.</a:t>
            </a:r>
          </a:p>
          <a:p>
            <a:pPr lvl="1"/>
            <a:r>
              <a:rPr lang="en-US" sz="2800" dirty="0">
                <a:solidFill>
                  <a:schemeClr val="accent2"/>
                </a:solidFill>
                <a:latin typeface="Calibri" panose="020F0502020204030204" pitchFamily="34" charset="0"/>
                <a:cs typeface="Calibri" panose="020F0502020204030204" pitchFamily="34" charset="0"/>
              </a:rPr>
              <a:t>Energy resource cost, availability, and technical change (fossil, nuclear, renewable).</a:t>
            </a:r>
          </a:p>
          <a:p>
            <a:pPr lvl="1"/>
            <a:r>
              <a:rPr lang="en-US" sz="2800" dirty="0">
                <a:solidFill>
                  <a:schemeClr val="accent2"/>
                </a:solidFill>
                <a:latin typeface="Calibri" panose="020F0502020204030204" pitchFamily="34" charset="0"/>
                <a:cs typeface="Calibri" panose="020F0502020204030204" pitchFamily="34" charset="0"/>
              </a:rPr>
              <a:t>Technology improvement and breakthroughs in energy transformation from resources to energy carriers (e.g., electric power, fuels, gas, hydrogen).</a:t>
            </a:r>
          </a:p>
          <a:p>
            <a:pPr lvl="1"/>
            <a:r>
              <a:rPr lang="en-US" sz="2800" dirty="0">
                <a:solidFill>
                  <a:schemeClr val="accent2"/>
                </a:solidFill>
                <a:latin typeface="Calibri" panose="020F0502020204030204" pitchFamily="34" charset="0"/>
                <a:cs typeface="Calibri" panose="020F0502020204030204" pitchFamily="34" charset="0"/>
              </a:rPr>
              <a:t>Future demands for energy for industry, transportation and buildings.</a:t>
            </a:r>
          </a:p>
          <a:p>
            <a:pPr lvl="1"/>
            <a:r>
              <a:rPr lang="en-US" sz="2800" dirty="0">
                <a:solidFill>
                  <a:schemeClr val="accent2"/>
                </a:solidFill>
                <a:latin typeface="Calibri" panose="020F0502020204030204" pitchFamily="34" charset="0"/>
                <a:cs typeface="Calibri" panose="020F0502020204030204" pitchFamily="34" charset="0"/>
              </a:rPr>
              <a:t>MSD – we explore broad, multisectoral technology systems such as </a:t>
            </a:r>
            <a:r>
              <a:rPr lang="en-US" sz="2800" b="1" dirty="0">
                <a:solidFill>
                  <a:schemeClr val="accent2"/>
                </a:solidFill>
                <a:latin typeface="Calibri" panose="020F0502020204030204" pitchFamily="34" charset="0"/>
                <a:cs typeface="Calibri" panose="020F0502020204030204" pitchFamily="34" charset="0"/>
              </a:rPr>
              <a:t>storage</a:t>
            </a:r>
            <a:r>
              <a:rPr lang="en-US" sz="2800" dirty="0">
                <a:solidFill>
                  <a:schemeClr val="accent2"/>
                </a:solidFill>
                <a:latin typeface="Calibri" panose="020F0502020204030204" pitchFamily="34" charset="0"/>
                <a:cs typeface="Calibri" panose="020F0502020204030204" pitchFamily="34" charset="0"/>
              </a:rPr>
              <a:t> of energy and water and their impacts on economics and resilience. </a:t>
            </a:r>
          </a:p>
          <a:p>
            <a:pPr lvl="1"/>
            <a:endParaRPr lang="en-US" sz="2800" dirty="0">
              <a:solidFill>
                <a:schemeClr val="accent2"/>
              </a:solidFill>
              <a:latin typeface="Calibri" panose="020F0502020204030204" pitchFamily="34" charset="0"/>
              <a:cs typeface="Calibri" panose="020F0502020204030204" pitchFamily="34" charset="0"/>
            </a:endParaRPr>
          </a:p>
          <a:p>
            <a:r>
              <a:rPr lang="en-US" sz="3200" dirty="0">
                <a:solidFill>
                  <a:schemeClr val="accent2"/>
                </a:solidFill>
                <a:latin typeface="Calibri" panose="020F0502020204030204" pitchFamily="34" charset="0"/>
                <a:cs typeface="Calibri" panose="020F0502020204030204" pitchFamily="34" charset="0"/>
              </a:rPr>
              <a:t>We also explore scenarios of energy trade – considering US and global supplies, technologies, demands, and markets.</a:t>
            </a:r>
          </a:p>
        </p:txBody>
      </p:sp>
    </p:spTree>
    <p:extLst>
      <p:ext uri="{BB962C8B-B14F-4D97-AF65-F5344CB8AC3E}">
        <p14:creationId xmlns:p14="http://schemas.microsoft.com/office/powerpoint/2010/main" val="690216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350E0AD-5789-434B-940C-5002236D226E}"/>
              </a:ext>
            </a:extLst>
          </p:cNvPr>
          <p:cNvSpPr>
            <a:spLocks noGrp="1"/>
          </p:cNvSpPr>
          <p:nvPr>
            <p:ph type="title"/>
          </p:nvPr>
        </p:nvSpPr>
        <p:spPr>
          <a:xfrm>
            <a:off x="3779134" y="145430"/>
            <a:ext cx="10394065" cy="1100666"/>
          </a:xfrm>
        </p:spPr>
        <p:txBody>
          <a:bodyPr/>
          <a:lstStyle/>
          <a:p>
            <a:r>
              <a:rPr lang="en-US" dirty="0"/>
              <a:t>GCAM-USA: Integrating higher resolution modeling with consistency at larger scales</a:t>
            </a:r>
          </a:p>
        </p:txBody>
      </p:sp>
      <p:sp>
        <p:nvSpPr>
          <p:cNvPr id="4" name="Content Placeholder 3">
            <a:extLst>
              <a:ext uri="{FF2B5EF4-FFF2-40B4-BE49-F238E27FC236}">
                <a16:creationId xmlns:a16="http://schemas.microsoft.com/office/drawing/2014/main" id="{0F1A64A8-3055-4D9D-8FF4-391C44E63258}"/>
              </a:ext>
            </a:extLst>
          </p:cNvPr>
          <p:cNvSpPr>
            <a:spLocks noGrp="1"/>
          </p:cNvSpPr>
          <p:nvPr>
            <p:ph sz="quarter" idx="20"/>
          </p:nvPr>
        </p:nvSpPr>
        <p:spPr>
          <a:xfrm>
            <a:off x="954911" y="1590721"/>
            <a:ext cx="7515922" cy="5486401"/>
          </a:xfrm>
        </p:spPr>
        <p:txBody>
          <a:bodyPr/>
          <a:lstStyle/>
          <a:p>
            <a:r>
              <a:rPr lang="en-US" dirty="0">
                <a:solidFill>
                  <a:schemeClr val="tx1">
                    <a:lumMod val="50000"/>
                  </a:schemeClr>
                </a:solidFill>
              </a:rPr>
              <a:t>GCAM-USA: GCAM with subnational detail in the United States (50 states)</a:t>
            </a:r>
          </a:p>
          <a:p>
            <a:endParaRPr lang="en-US" dirty="0">
              <a:solidFill>
                <a:schemeClr val="tx1">
                  <a:lumMod val="50000"/>
                </a:schemeClr>
              </a:solidFill>
            </a:endParaRPr>
          </a:p>
          <a:p>
            <a:r>
              <a:rPr lang="en-US" dirty="0">
                <a:solidFill>
                  <a:schemeClr val="tx1">
                    <a:lumMod val="50000"/>
                  </a:schemeClr>
                </a:solidFill>
              </a:rPr>
              <a:t>GCAM-USA is embedded within the global version of GCAM</a:t>
            </a:r>
          </a:p>
          <a:p>
            <a:pPr lvl="1"/>
            <a:r>
              <a:rPr lang="en-US" dirty="0">
                <a:solidFill>
                  <a:schemeClr val="tx1">
                    <a:lumMod val="50000"/>
                  </a:schemeClr>
                </a:solidFill>
              </a:rPr>
              <a:t>State-level energy systems both affect and respond to conditions in the domestic and global energy systems.  </a:t>
            </a:r>
          </a:p>
          <a:p>
            <a:pPr lvl="1"/>
            <a:r>
              <a:rPr lang="en-US" dirty="0">
                <a:solidFill>
                  <a:schemeClr val="tx1">
                    <a:lumMod val="50000"/>
                  </a:schemeClr>
                </a:solidFill>
              </a:rPr>
              <a:t>Scenarios of state-level energy are physically and economically consistent with US and global energy sectors.</a:t>
            </a:r>
          </a:p>
          <a:p>
            <a:endParaRPr lang="en-US" dirty="0">
              <a:solidFill>
                <a:schemeClr val="tx1">
                  <a:lumMod val="50000"/>
                </a:schemeClr>
              </a:solidFill>
            </a:endParaRPr>
          </a:p>
          <a:p>
            <a:r>
              <a:rPr lang="en-US" dirty="0">
                <a:solidFill>
                  <a:schemeClr val="tx1">
                    <a:lumMod val="50000"/>
                  </a:schemeClr>
                </a:solidFill>
              </a:rPr>
              <a:t>GCAM-USA is part of the release version of GCAM</a:t>
            </a:r>
          </a:p>
        </p:txBody>
      </p:sp>
      <p:pic>
        <p:nvPicPr>
          <p:cNvPr id="5" name="Picture 4">
            <a:extLst>
              <a:ext uri="{FF2B5EF4-FFF2-40B4-BE49-F238E27FC236}">
                <a16:creationId xmlns:a16="http://schemas.microsoft.com/office/drawing/2014/main" id="{627DFFCA-5463-4FB1-9862-A6EA2CC4FDDD}"/>
              </a:ext>
            </a:extLst>
          </p:cNvPr>
          <p:cNvPicPr>
            <a:picLocks noChangeAspect="1"/>
          </p:cNvPicPr>
          <p:nvPr/>
        </p:nvPicPr>
        <p:blipFill>
          <a:blip r:embed="rId2"/>
          <a:stretch>
            <a:fillRect/>
          </a:stretch>
        </p:blipFill>
        <p:spPr>
          <a:xfrm>
            <a:off x="8351134" y="1411318"/>
            <a:ext cx="5643162" cy="6052229"/>
          </a:xfrm>
          <a:prstGeom prst="rect">
            <a:avLst/>
          </a:prstGeom>
        </p:spPr>
      </p:pic>
    </p:spTree>
    <p:extLst>
      <p:ext uri="{BB962C8B-B14F-4D97-AF65-F5344CB8AC3E}">
        <p14:creationId xmlns:p14="http://schemas.microsoft.com/office/powerpoint/2010/main" val="1947485342"/>
      </p:ext>
    </p:extLst>
  </p:cSld>
  <p:clrMapOvr>
    <a:masterClrMapping/>
  </p:clrMapOvr>
  <mc:AlternateContent xmlns:mc="http://schemas.openxmlformats.org/markup-compatibility/2006" xmlns:p14="http://schemas.microsoft.com/office/powerpoint/2010/main">
    <mc:Choice Requires="p14">
      <p:transition spd="med" p14:dur="700" advTm="61430">
        <p:fade/>
      </p:transition>
    </mc:Choice>
    <mc:Fallback xmlns="">
      <p:transition spd="med" advTm="6143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D38C86-7DD9-C4F0-C845-756602B5211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A602CC16-16B8-70CA-0B58-51E944B4D0FA}"/>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29342" y="2479471"/>
            <a:ext cx="7101058" cy="4798225"/>
          </a:xfrm>
          <a:prstGeom prst="rect">
            <a:avLst/>
          </a:prstGeom>
          <a:noFill/>
          <a:ln>
            <a:noFill/>
          </a:ln>
        </p:spPr>
      </p:pic>
      <p:sp>
        <p:nvSpPr>
          <p:cNvPr id="3" name="Title 2">
            <a:extLst>
              <a:ext uri="{FF2B5EF4-FFF2-40B4-BE49-F238E27FC236}">
                <a16:creationId xmlns:a16="http://schemas.microsoft.com/office/drawing/2014/main" id="{6524CC90-FE5D-A41C-2C71-4CF9CC93A3EB}"/>
              </a:ext>
            </a:extLst>
          </p:cNvPr>
          <p:cNvSpPr>
            <a:spLocks noGrp="1"/>
          </p:cNvSpPr>
          <p:nvPr>
            <p:ph type="title"/>
          </p:nvPr>
        </p:nvSpPr>
        <p:spPr/>
        <p:txBody>
          <a:bodyPr/>
          <a:lstStyle/>
          <a:p>
            <a:r>
              <a:rPr lang="en-US" dirty="0"/>
              <a:t>GCAM and subregional modeling flexibility: Electricity Grid Regions and Trade</a:t>
            </a:r>
          </a:p>
        </p:txBody>
      </p:sp>
      <p:sp>
        <p:nvSpPr>
          <p:cNvPr id="4" name="Content Placeholder 3">
            <a:extLst>
              <a:ext uri="{FF2B5EF4-FFF2-40B4-BE49-F238E27FC236}">
                <a16:creationId xmlns:a16="http://schemas.microsoft.com/office/drawing/2014/main" id="{889917E1-3B27-46AE-1CBD-0EF2389A6605}"/>
              </a:ext>
            </a:extLst>
          </p:cNvPr>
          <p:cNvSpPr>
            <a:spLocks noGrp="1"/>
          </p:cNvSpPr>
          <p:nvPr>
            <p:ph sz="quarter" idx="20"/>
          </p:nvPr>
        </p:nvSpPr>
        <p:spPr>
          <a:xfrm>
            <a:off x="868620" y="1457526"/>
            <a:ext cx="7016198" cy="6466818"/>
          </a:xfrm>
        </p:spPr>
        <p:txBody>
          <a:bodyPr/>
          <a:lstStyle/>
          <a:p>
            <a:r>
              <a:rPr lang="en-US" sz="3200" dirty="0">
                <a:solidFill>
                  <a:schemeClr val="tx1">
                    <a:lumMod val="50000"/>
                  </a:schemeClr>
                </a:solidFill>
                <a:latin typeface="Calibri" panose="020F0502020204030204" pitchFamily="34" charset="0"/>
                <a:cs typeface="Calibri" panose="020F0502020204030204" pitchFamily="34" charset="0"/>
              </a:rPr>
              <a:t>Electricity Supply and Demand modeled at the State-level</a:t>
            </a:r>
          </a:p>
          <a:p>
            <a:pPr lvl="1"/>
            <a:r>
              <a:rPr lang="en-US" sz="2800" dirty="0">
                <a:solidFill>
                  <a:schemeClr val="tx1">
                    <a:lumMod val="50000"/>
                  </a:schemeClr>
                </a:solidFill>
                <a:latin typeface="Calibri" panose="020F0502020204030204" pitchFamily="34" charset="0"/>
                <a:cs typeface="Calibri" panose="020F0502020204030204" pitchFamily="34" charset="0"/>
              </a:rPr>
              <a:t>Electric capacity and generation tracked by fuel (or resource) and technology.</a:t>
            </a:r>
          </a:p>
          <a:p>
            <a:pPr lvl="1"/>
            <a:r>
              <a:rPr lang="en-US" sz="2800" dirty="0">
                <a:solidFill>
                  <a:schemeClr val="tx1">
                    <a:lumMod val="50000"/>
                  </a:schemeClr>
                </a:solidFill>
                <a:latin typeface="Calibri" panose="020F0502020204030204" pitchFamily="34" charset="0"/>
                <a:cs typeface="Calibri" panose="020F0502020204030204" pitchFamily="34" charset="0"/>
              </a:rPr>
              <a:t>Electricity demand tracked by end use sector and application</a:t>
            </a:r>
            <a:endParaRPr lang="en-US" sz="3200" dirty="0">
              <a:solidFill>
                <a:schemeClr val="tx1">
                  <a:lumMod val="50000"/>
                </a:schemeClr>
              </a:solidFill>
              <a:latin typeface="Calibri" panose="020F0502020204030204" pitchFamily="34" charset="0"/>
              <a:cs typeface="Calibri" panose="020F0502020204030204" pitchFamily="34" charset="0"/>
            </a:endParaRPr>
          </a:p>
          <a:p>
            <a:r>
              <a:rPr lang="en-US" sz="3200" dirty="0">
                <a:solidFill>
                  <a:schemeClr val="tx1">
                    <a:lumMod val="50000"/>
                  </a:schemeClr>
                </a:solidFill>
                <a:latin typeface="Calibri" panose="020F0502020204030204" pitchFamily="34" charset="0"/>
                <a:cs typeface="Calibri" panose="020F0502020204030204" pitchFamily="34" charset="0"/>
              </a:rPr>
              <a:t>Electricity Markets are resolved at the multi-state Grid-Region level.</a:t>
            </a:r>
          </a:p>
          <a:p>
            <a:pPr lvl="1"/>
            <a:r>
              <a:rPr lang="en-US" sz="2800" dirty="0">
                <a:solidFill>
                  <a:schemeClr val="tx1">
                    <a:lumMod val="50000"/>
                  </a:schemeClr>
                </a:solidFill>
                <a:latin typeface="Calibri" panose="020F0502020204030204" pitchFamily="34" charset="0"/>
                <a:cs typeface="Calibri" panose="020F0502020204030204" pitchFamily="34" charset="0"/>
              </a:rPr>
              <a:t>Electricity prices solved within grid region</a:t>
            </a:r>
          </a:p>
          <a:p>
            <a:r>
              <a:rPr lang="en-US" sz="3200" dirty="0">
                <a:solidFill>
                  <a:schemeClr val="tx1">
                    <a:lumMod val="50000"/>
                  </a:schemeClr>
                </a:solidFill>
                <a:latin typeface="Calibri" panose="020F0502020204030204" pitchFamily="34" charset="0"/>
                <a:cs typeface="Calibri" panose="020F0502020204030204" pitchFamily="34" charset="0"/>
              </a:rPr>
              <a:t>Inter-regional trade solved based on economics and constraints.</a:t>
            </a:r>
          </a:p>
          <a:p>
            <a:endParaRPr lang="en-US" sz="3200" dirty="0">
              <a:solidFill>
                <a:schemeClr val="tx1">
                  <a:lumMod val="50000"/>
                </a:schemeClr>
              </a:solidFill>
              <a:latin typeface="Calibri" panose="020F0502020204030204" pitchFamily="34" charset="0"/>
              <a:cs typeface="Calibri" panose="020F0502020204030204" pitchFamily="34" charset="0"/>
            </a:endParaRPr>
          </a:p>
          <a:p>
            <a:endParaRPr lang="en-US" sz="3200" dirty="0">
              <a:solidFill>
                <a:schemeClr val="tx1">
                  <a:lumMod val="50000"/>
                </a:schemeClr>
              </a:solidFill>
              <a:latin typeface="Calibri" panose="020F0502020204030204" pitchFamily="34" charset="0"/>
              <a:cs typeface="Calibri" panose="020F0502020204030204" pitchFamily="34" charset="0"/>
            </a:endParaRPr>
          </a:p>
          <a:p>
            <a:endParaRPr lang="en-US" sz="3200" dirty="0">
              <a:solidFill>
                <a:schemeClr val="tx1">
                  <a:lumMod val="50000"/>
                </a:schemeClr>
              </a:solidFill>
              <a:latin typeface="Calibri" panose="020F0502020204030204" pitchFamily="34" charset="0"/>
              <a:cs typeface="Calibri" panose="020F0502020204030204" pitchFamily="34" charset="0"/>
            </a:endParaRPr>
          </a:p>
          <a:p>
            <a:endParaRPr lang="en-US" sz="3200" dirty="0">
              <a:solidFill>
                <a:schemeClr val="tx1">
                  <a:lumMod val="50000"/>
                </a:schemeClr>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8DEC292D-DCD0-A482-CB54-C3A6F1D4F582}"/>
              </a:ext>
            </a:extLst>
          </p:cNvPr>
          <p:cNvSpPr txBox="1"/>
          <p:nvPr/>
        </p:nvSpPr>
        <p:spPr>
          <a:xfrm>
            <a:off x="7800318" y="1833207"/>
            <a:ext cx="6539773" cy="400110"/>
          </a:xfrm>
          <a:prstGeom prst="rect">
            <a:avLst/>
          </a:prstGeom>
          <a:noFill/>
        </p:spPr>
        <p:txBody>
          <a:bodyPr wrap="square" rtlCol="0">
            <a:spAutoFit/>
          </a:bodyPr>
          <a:lstStyle/>
          <a:p>
            <a:pPr algn="ctr"/>
            <a:r>
              <a:rPr lang="en-US" sz="2000" b="1" dirty="0">
                <a:solidFill>
                  <a:schemeClr val="accent2"/>
                </a:solidFill>
                <a:latin typeface="Arial" panose="020B0604020202020204" pitchFamily="34" charset="0"/>
                <a:cs typeface="Arial" panose="020B0604020202020204" pitchFamily="34" charset="0"/>
              </a:rPr>
              <a:t>GCAM Grid regions (consistent with NERC regions)</a:t>
            </a:r>
          </a:p>
        </p:txBody>
      </p:sp>
    </p:spTree>
    <p:extLst>
      <p:ext uri="{BB962C8B-B14F-4D97-AF65-F5344CB8AC3E}">
        <p14:creationId xmlns:p14="http://schemas.microsoft.com/office/powerpoint/2010/main" val="4105269223"/>
      </p:ext>
    </p:extLst>
  </p:cSld>
  <p:clrMapOvr>
    <a:masterClrMapping/>
  </p:clrMapOvr>
  <mc:AlternateContent xmlns:mc="http://schemas.openxmlformats.org/markup-compatibility/2006" xmlns:p14="http://schemas.microsoft.com/office/powerpoint/2010/main">
    <mc:Choice Requires="p14">
      <p:transition spd="med" p14:dur="700" advTm="128570">
        <p:fade/>
      </p:transition>
    </mc:Choice>
    <mc:Fallback xmlns="">
      <p:transition spd="med" advTm="12857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A0850-25FB-12CD-EEA6-1353109B3585}"/>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C50C87D-991E-A3AE-2C72-83C36DE302EA}"/>
              </a:ext>
            </a:extLst>
          </p:cNvPr>
          <p:cNvSpPr>
            <a:spLocks noGrp="1"/>
          </p:cNvSpPr>
          <p:nvPr>
            <p:ph type="sldNum" sz="quarter" idx="12"/>
          </p:nvPr>
        </p:nvSpPr>
        <p:spPr/>
        <p:txBody>
          <a:bodyPr/>
          <a:lstStyle/>
          <a:p>
            <a:fld id="{FE7A4BB3-E848-5A44-82DF-322201952CD8}" type="slidenum">
              <a:rPr lang="en-US" smtClean="0"/>
              <a:pPr/>
              <a:t>16</a:t>
            </a:fld>
            <a:endParaRPr lang="en-US" dirty="0"/>
          </a:p>
        </p:txBody>
      </p:sp>
      <p:sp>
        <p:nvSpPr>
          <p:cNvPr id="7" name="Title 6">
            <a:extLst>
              <a:ext uri="{FF2B5EF4-FFF2-40B4-BE49-F238E27FC236}">
                <a16:creationId xmlns:a16="http://schemas.microsoft.com/office/drawing/2014/main" id="{E76D81A0-326A-C349-6DBA-1F264C7B568E}"/>
              </a:ext>
            </a:extLst>
          </p:cNvPr>
          <p:cNvSpPr>
            <a:spLocks noGrp="1"/>
          </p:cNvSpPr>
          <p:nvPr>
            <p:ph type="title"/>
          </p:nvPr>
        </p:nvSpPr>
        <p:spPr>
          <a:xfrm>
            <a:off x="3755986" y="145430"/>
            <a:ext cx="10417214" cy="1100666"/>
          </a:xfrm>
        </p:spPr>
        <p:txBody>
          <a:bodyPr/>
          <a:lstStyle/>
          <a:p>
            <a:r>
              <a:rPr lang="en-US" dirty="0"/>
              <a:t>GCAM result: Impact of daily cycling Electric Grid Storage on capacity and utilization</a:t>
            </a:r>
          </a:p>
        </p:txBody>
      </p:sp>
      <p:pic>
        <p:nvPicPr>
          <p:cNvPr id="2" name="Content Placeholder 1">
            <a:extLst>
              <a:ext uri="{FF2B5EF4-FFF2-40B4-BE49-F238E27FC236}">
                <a16:creationId xmlns:a16="http://schemas.microsoft.com/office/drawing/2014/main" id="{E7C11220-80FD-169F-8C91-814C01C7DBEE}"/>
              </a:ext>
            </a:extLst>
          </p:cNvPr>
          <p:cNvPicPr>
            <a:picLocks noGrp="1" noChangeAspect="1"/>
          </p:cNvPicPr>
          <p:nvPr>
            <p:ph sz="quarter" idx="20"/>
          </p:nvPr>
        </p:nvPicPr>
        <p:blipFill>
          <a:blip r:embed="rId2"/>
          <a:stretch>
            <a:fillRect/>
          </a:stretch>
        </p:blipFill>
        <p:spPr>
          <a:xfrm>
            <a:off x="1195387" y="1933031"/>
            <a:ext cx="11918729" cy="4701938"/>
          </a:xfrm>
          <a:prstGeom prst="rect">
            <a:avLst/>
          </a:prstGeom>
        </p:spPr>
      </p:pic>
      <p:sp>
        <p:nvSpPr>
          <p:cNvPr id="4" name="Content Placeholder 7">
            <a:extLst>
              <a:ext uri="{FF2B5EF4-FFF2-40B4-BE49-F238E27FC236}">
                <a16:creationId xmlns:a16="http://schemas.microsoft.com/office/drawing/2014/main" id="{25188C6D-F4BE-18B2-83F4-8113A522381D}"/>
              </a:ext>
            </a:extLst>
          </p:cNvPr>
          <p:cNvSpPr txBox="1">
            <a:spLocks/>
          </p:cNvSpPr>
          <p:nvPr/>
        </p:nvSpPr>
        <p:spPr>
          <a:xfrm>
            <a:off x="718769" y="1405176"/>
            <a:ext cx="13275527" cy="527855"/>
          </a:xfrm>
          <a:prstGeom prst="rect">
            <a:avLst/>
          </a:prstGeom>
        </p:spPr>
        <p:txBody>
          <a:bodyPr/>
          <a:lstStyle>
            <a:lvl1pPr marL="274320" indent="-274320" algn="l" defTabSz="1097280" rtl="0" eaLnBrk="1" latinLnBrk="0" hangingPunct="1">
              <a:lnSpc>
                <a:spcPct val="90000"/>
              </a:lnSpc>
              <a:spcBef>
                <a:spcPts val="12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822960" indent="-274320" algn="l" defTabSz="1097280" rtl="0" eaLnBrk="1" latinLnBrk="0" hangingPunct="1">
              <a:lnSpc>
                <a:spcPct val="90000"/>
              </a:lnSpc>
              <a:spcBef>
                <a:spcPts val="600"/>
              </a:spcBef>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371600" indent="-274320" algn="l" defTabSz="1097280" rtl="0" eaLnBrk="1" latinLnBrk="0" hangingPunct="1">
              <a:lnSpc>
                <a:spcPct val="90000"/>
              </a:lnSpc>
              <a:spcBef>
                <a:spcPts val="600"/>
              </a:spcBef>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920240" indent="-274320" algn="l" defTabSz="1097280" rtl="0" eaLnBrk="1" latinLnBrk="0" hangingPunct="1">
              <a:lnSpc>
                <a:spcPct val="90000"/>
              </a:lnSpc>
              <a:spcBef>
                <a:spcPts val="6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468880" indent="-274320" algn="l" defTabSz="1097280" rtl="0" eaLnBrk="1" latinLnBrk="0" hangingPunct="1">
              <a:lnSpc>
                <a:spcPct val="90000"/>
              </a:lnSpc>
              <a:spcBef>
                <a:spcPts val="600"/>
              </a:spcBef>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pPr marL="548640" lvl="1" indent="0">
              <a:buNone/>
            </a:pPr>
            <a:r>
              <a:rPr lang="en-US" sz="2800" b="1" dirty="0">
                <a:solidFill>
                  <a:schemeClr val="tx1">
                    <a:lumMod val="50000"/>
                  </a:schemeClr>
                </a:solidFill>
                <a:latin typeface="Calibri (body)"/>
              </a:rPr>
              <a:t>Hourly load, New York grid region, representative summer day, Year 2050</a:t>
            </a:r>
          </a:p>
        </p:txBody>
      </p:sp>
      <p:sp>
        <p:nvSpPr>
          <p:cNvPr id="5" name="Content Placeholder 7">
            <a:extLst>
              <a:ext uri="{FF2B5EF4-FFF2-40B4-BE49-F238E27FC236}">
                <a16:creationId xmlns:a16="http://schemas.microsoft.com/office/drawing/2014/main" id="{D298B31F-CE31-A9F1-71AE-3830272A6D4D}"/>
              </a:ext>
            </a:extLst>
          </p:cNvPr>
          <p:cNvSpPr txBox="1">
            <a:spLocks/>
          </p:cNvSpPr>
          <p:nvPr/>
        </p:nvSpPr>
        <p:spPr>
          <a:xfrm>
            <a:off x="897673" y="6447820"/>
            <a:ext cx="13275527" cy="1845441"/>
          </a:xfrm>
          <a:prstGeom prst="rect">
            <a:avLst/>
          </a:prstGeom>
        </p:spPr>
        <p:txBody>
          <a:bodyPr/>
          <a:lstStyle>
            <a:lvl1pPr marL="274320" indent="-274320" algn="l" defTabSz="1097280" rtl="0" eaLnBrk="1" latinLnBrk="0" hangingPunct="1">
              <a:lnSpc>
                <a:spcPct val="90000"/>
              </a:lnSpc>
              <a:spcBef>
                <a:spcPts val="12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822960" indent="-274320" algn="l" defTabSz="1097280" rtl="0" eaLnBrk="1" latinLnBrk="0" hangingPunct="1">
              <a:lnSpc>
                <a:spcPct val="90000"/>
              </a:lnSpc>
              <a:spcBef>
                <a:spcPts val="600"/>
              </a:spcBef>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371600" indent="-274320" algn="l" defTabSz="1097280" rtl="0" eaLnBrk="1" latinLnBrk="0" hangingPunct="1">
              <a:lnSpc>
                <a:spcPct val="90000"/>
              </a:lnSpc>
              <a:spcBef>
                <a:spcPts val="600"/>
              </a:spcBef>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920240" indent="-274320" algn="l" defTabSz="1097280" rtl="0" eaLnBrk="1" latinLnBrk="0" hangingPunct="1">
              <a:lnSpc>
                <a:spcPct val="90000"/>
              </a:lnSpc>
              <a:spcBef>
                <a:spcPts val="6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468880" indent="-274320" algn="l" defTabSz="1097280" rtl="0" eaLnBrk="1" latinLnBrk="0" hangingPunct="1">
              <a:lnSpc>
                <a:spcPct val="90000"/>
              </a:lnSpc>
              <a:spcBef>
                <a:spcPts val="600"/>
              </a:spcBef>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pPr lvl="1"/>
            <a:r>
              <a:rPr lang="en-US" sz="2800" dirty="0">
                <a:solidFill>
                  <a:schemeClr val="tx1">
                    <a:lumMod val="50000"/>
                  </a:schemeClr>
                </a:solidFill>
                <a:latin typeface="Calibri (body)"/>
              </a:rPr>
              <a:t>Modeling investment and operation of storage </a:t>
            </a:r>
            <a:r>
              <a:rPr lang="en-US" sz="2800">
                <a:solidFill>
                  <a:schemeClr val="tx1">
                    <a:lumMod val="50000"/>
                  </a:schemeClr>
                </a:solidFill>
                <a:latin typeface="Calibri (body)"/>
              </a:rPr>
              <a:t>requires an hourly </a:t>
            </a:r>
            <a:r>
              <a:rPr lang="en-US" sz="2800" dirty="0">
                <a:solidFill>
                  <a:schemeClr val="tx1">
                    <a:lumMod val="50000"/>
                  </a:schemeClr>
                </a:solidFill>
                <a:latin typeface="Calibri (body)"/>
              </a:rPr>
              <a:t>load profile of electricity supply and demand to consider temporal trade-offs.</a:t>
            </a:r>
          </a:p>
          <a:p>
            <a:pPr lvl="1"/>
            <a:r>
              <a:rPr lang="en-US" sz="2800" dirty="0">
                <a:solidFill>
                  <a:schemeClr val="tx1">
                    <a:lumMod val="50000"/>
                  </a:schemeClr>
                </a:solidFill>
                <a:latin typeface="Calibri (body)"/>
              </a:rPr>
              <a:t>With storage (right panel), total capacity factors are increased, utilization of gas and nuclear capacity is increased, and (more expensive) peak generation is reduced.</a:t>
            </a:r>
          </a:p>
        </p:txBody>
      </p:sp>
    </p:spTree>
    <p:extLst>
      <p:ext uri="{BB962C8B-B14F-4D97-AF65-F5344CB8AC3E}">
        <p14:creationId xmlns:p14="http://schemas.microsoft.com/office/powerpoint/2010/main" val="2667152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FA294FE-4673-344A-8670-E8CF002CC074}"/>
              </a:ext>
            </a:extLst>
          </p:cNvPr>
          <p:cNvSpPr>
            <a:spLocks noGrp="1"/>
          </p:cNvSpPr>
          <p:nvPr>
            <p:ph type="sldNum" sz="quarter" idx="12"/>
          </p:nvPr>
        </p:nvSpPr>
        <p:spPr/>
        <p:txBody>
          <a:bodyPr/>
          <a:lstStyle/>
          <a:p>
            <a:fld id="{FE7A4BB3-E848-5A44-82DF-322201952CD8}" type="slidenum">
              <a:rPr lang="en-US" smtClean="0"/>
              <a:pPr/>
              <a:t>17</a:t>
            </a:fld>
            <a:endParaRPr lang="en-US" dirty="0"/>
          </a:p>
        </p:txBody>
      </p:sp>
      <p:sp>
        <p:nvSpPr>
          <p:cNvPr id="7" name="Title 6">
            <a:extLst>
              <a:ext uri="{FF2B5EF4-FFF2-40B4-BE49-F238E27FC236}">
                <a16:creationId xmlns:a16="http://schemas.microsoft.com/office/drawing/2014/main" id="{4129BE42-C42A-904C-8F16-93E655CA903B}"/>
              </a:ext>
            </a:extLst>
          </p:cNvPr>
          <p:cNvSpPr>
            <a:spLocks noGrp="1"/>
          </p:cNvSpPr>
          <p:nvPr>
            <p:ph type="title"/>
          </p:nvPr>
        </p:nvSpPr>
        <p:spPr/>
        <p:txBody>
          <a:bodyPr/>
          <a:lstStyle/>
          <a:p>
            <a:r>
              <a:rPr lang="en-US" dirty="0"/>
              <a:t>Agenda – Plenary Session</a:t>
            </a:r>
          </a:p>
        </p:txBody>
      </p:sp>
      <p:sp>
        <p:nvSpPr>
          <p:cNvPr id="8" name="Content Placeholder 7">
            <a:extLst>
              <a:ext uri="{FF2B5EF4-FFF2-40B4-BE49-F238E27FC236}">
                <a16:creationId xmlns:a16="http://schemas.microsoft.com/office/drawing/2014/main" id="{41DE296F-9022-144C-8526-7CCA649FAD00}"/>
              </a:ext>
            </a:extLst>
          </p:cNvPr>
          <p:cNvSpPr>
            <a:spLocks noGrp="1"/>
          </p:cNvSpPr>
          <p:nvPr>
            <p:ph sz="quarter" idx="20"/>
          </p:nvPr>
        </p:nvSpPr>
        <p:spPr>
          <a:xfrm>
            <a:off x="1108026" y="1727201"/>
            <a:ext cx="13434910" cy="5816600"/>
          </a:xfrm>
        </p:spPr>
        <p:txBody>
          <a:bodyPr/>
          <a:lstStyle/>
          <a:p>
            <a:r>
              <a:rPr lang="en-US" sz="3200" dirty="0">
                <a:solidFill>
                  <a:schemeClr val="accent2"/>
                </a:solidFill>
                <a:latin typeface="Calibri" panose="020F0502020204030204" pitchFamily="34" charset="0"/>
                <a:cs typeface="Calibri" panose="020F0502020204030204" pitchFamily="34" charset="0"/>
              </a:rPr>
              <a:t>Pralit Patel will next give an update on the current state of the GCAM model as well as recent developments.</a:t>
            </a:r>
          </a:p>
          <a:p>
            <a:r>
              <a:rPr lang="en-US" sz="3200" dirty="0">
                <a:solidFill>
                  <a:schemeClr val="accent2"/>
                </a:solidFill>
                <a:latin typeface="Calibri" panose="020F0502020204030204" pitchFamily="34" charset="0"/>
                <a:cs typeface="Calibri" panose="020F0502020204030204" pitchFamily="34" charset="0"/>
              </a:rPr>
              <a:t>After Break – presentations on current research focus areas</a:t>
            </a:r>
          </a:p>
          <a:p>
            <a:r>
              <a:rPr lang="en-US" sz="3200" dirty="0">
                <a:solidFill>
                  <a:schemeClr val="accent2"/>
                </a:solidFill>
                <a:latin typeface="Calibri" panose="020F0502020204030204" pitchFamily="34" charset="0"/>
                <a:cs typeface="Calibri" panose="020F0502020204030204" pitchFamily="34" charset="0"/>
              </a:rPr>
              <a:t>Yang Qiu will present Critical Materials and Minerals</a:t>
            </a:r>
          </a:p>
          <a:p>
            <a:r>
              <a:rPr lang="en-US" sz="3200" dirty="0">
                <a:solidFill>
                  <a:schemeClr val="accent2"/>
                </a:solidFill>
                <a:latin typeface="Calibri" panose="020F0502020204030204" pitchFamily="34" charset="0"/>
                <a:cs typeface="Calibri" panose="020F0502020204030204" pitchFamily="34" charset="0"/>
              </a:rPr>
              <a:t>Abigail Snyder will present Machine Learning methodologies for modeling</a:t>
            </a:r>
          </a:p>
          <a:p>
            <a:r>
              <a:rPr lang="en-US" sz="3200" dirty="0">
                <a:solidFill>
                  <a:schemeClr val="accent2"/>
                </a:solidFill>
                <a:latin typeface="Calibri" panose="020F0502020204030204" pitchFamily="34" charset="0"/>
                <a:cs typeface="Calibri" panose="020F0502020204030204" pitchFamily="34" charset="0"/>
              </a:rPr>
              <a:t>We will have two presentations on Data Centers and AI: complementary efforts from the  GCIMS project and the Integrated </a:t>
            </a:r>
            <a:r>
              <a:rPr lang="en-US" sz="3200" dirty="0" err="1">
                <a:solidFill>
                  <a:schemeClr val="accent2"/>
                </a:solidFill>
                <a:latin typeface="Calibri" panose="020F0502020204030204" pitchFamily="34" charset="0"/>
                <a:cs typeface="Calibri" panose="020F0502020204030204" pitchFamily="34" charset="0"/>
              </a:rPr>
              <a:t>MultiSector</a:t>
            </a:r>
            <a:r>
              <a:rPr lang="en-US" sz="3200" dirty="0">
                <a:solidFill>
                  <a:schemeClr val="accent2"/>
                </a:solidFill>
                <a:latin typeface="Calibri" panose="020F0502020204030204" pitchFamily="34" charset="0"/>
                <a:cs typeface="Calibri" panose="020F0502020204030204" pitchFamily="34" charset="0"/>
              </a:rPr>
              <a:t> Multiscale Modeling (IM3) project.</a:t>
            </a:r>
          </a:p>
          <a:p>
            <a:pPr lvl="1"/>
            <a:r>
              <a:rPr lang="en-US" dirty="0">
                <a:solidFill>
                  <a:schemeClr val="accent2"/>
                </a:solidFill>
                <a:latin typeface="Calibri" panose="020F0502020204030204" pitchFamily="34" charset="0"/>
                <a:cs typeface="Calibri" panose="020F0502020204030204" pitchFamily="34" charset="0"/>
              </a:rPr>
              <a:t>Stephanie Morris will present on the longer-term drivers and impacts of AI and data centers (GCIMS)</a:t>
            </a:r>
          </a:p>
          <a:p>
            <a:pPr lvl="1"/>
            <a:r>
              <a:rPr lang="en-US" dirty="0">
                <a:solidFill>
                  <a:schemeClr val="accent2"/>
                </a:solidFill>
                <a:latin typeface="Calibri" panose="020F0502020204030204" pitchFamily="34" charset="0"/>
                <a:cs typeface="Calibri" panose="020F0502020204030204" pitchFamily="34" charset="0"/>
              </a:rPr>
              <a:t>Casey Burleyson will present on the Energy-Water dynamics of data centers (IM3)</a:t>
            </a:r>
          </a:p>
          <a:p>
            <a:r>
              <a:rPr lang="en-US" sz="3200" dirty="0">
                <a:solidFill>
                  <a:schemeClr val="accent2"/>
                </a:solidFill>
                <a:latin typeface="Calibri" panose="020F0502020204030204" pitchFamily="34" charset="0"/>
                <a:cs typeface="Calibri" panose="020F0502020204030204" pitchFamily="34" charset="0"/>
              </a:rPr>
              <a:t>Chris Vernon will close the plenary presenting on AI-enabled model integration.</a:t>
            </a:r>
          </a:p>
          <a:p>
            <a:endParaRPr lang="en-US" sz="3200" dirty="0">
              <a:solidFill>
                <a:schemeClr val="accent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67806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FA294FE-4673-344A-8670-E8CF002CC074}"/>
              </a:ext>
            </a:extLst>
          </p:cNvPr>
          <p:cNvSpPr>
            <a:spLocks noGrp="1"/>
          </p:cNvSpPr>
          <p:nvPr>
            <p:ph type="sldNum" sz="quarter" idx="12"/>
          </p:nvPr>
        </p:nvSpPr>
        <p:spPr/>
        <p:txBody>
          <a:bodyPr/>
          <a:lstStyle/>
          <a:p>
            <a:fld id="{FE7A4BB3-E848-5A44-82DF-322201952CD8}" type="slidenum">
              <a:rPr lang="en-US" smtClean="0"/>
              <a:pPr/>
              <a:t>18</a:t>
            </a:fld>
            <a:endParaRPr lang="en-US" dirty="0"/>
          </a:p>
        </p:txBody>
      </p:sp>
      <p:sp>
        <p:nvSpPr>
          <p:cNvPr id="7" name="Title 6">
            <a:extLst>
              <a:ext uri="{FF2B5EF4-FFF2-40B4-BE49-F238E27FC236}">
                <a16:creationId xmlns:a16="http://schemas.microsoft.com/office/drawing/2014/main" id="{4129BE42-C42A-904C-8F16-93E655CA903B}"/>
              </a:ext>
            </a:extLst>
          </p:cNvPr>
          <p:cNvSpPr>
            <a:spLocks noGrp="1"/>
          </p:cNvSpPr>
          <p:nvPr>
            <p:ph type="title"/>
          </p:nvPr>
        </p:nvSpPr>
        <p:spPr/>
        <p:txBody>
          <a:bodyPr/>
          <a:lstStyle/>
          <a:p>
            <a:r>
              <a:rPr lang="en-US" dirty="0"/>
              <a:t>Model Demos and Training</a:t>
            </a:r>
          </a:p>
        </p:txBody>
      </p:sp>
      <p:sp>
        <p:nvSpPr>
          <p:cNvPr id="8" name="Content Placeholder 7">
            <a:extLst>
              <a:ext uri="{FF2B5EF4-FFF2-40B4-BE49-F238E27FC236}">
                <a16:creationId xmlns:a16="http://schemas.microsoft.com/office/drawing/2014/main" id="{41DE296F-9022-144C-8526-7CCA649FAD00}"/>
              </a:ext>
            </a:extLst>
          </p:cNvPr>
          <p:cNvSpPr>
            <a:spLocks noGrp="1"/>
          </p:cNvSpPr>
          <p:nvPr>
            <p:ph sz="quarter" idx="20"/>
          </p:nvPr>
        </p:nvSpPr>
        <p:spPr>
          <a:xfrm>
            <a:off x="1108026" y="1727201"/>
            <a:ext cx="13434910" cy="5816600"/>
          </a:xfrm>
        </p:spPr>
        <p:txBody>
          <a:bodyPr/>
          <a:lstStyle/>
          <a:p>
            <a:pPr marL="0" indent="0">
              <a:buNone/>
            </a:pPr>
            <a:endParaRPr lang="en-US" sz="3200" dirty="0">
              <a:solidFill>
                <a:schemeClr val="tx1">
                  <a:lumMod val="50000"/>
                </a:schemeClr>
              </a:solidFill>
              <a:latin typeface="Calibri" panose="020F0502020204030204" pitchFamily="34" charset="0"/>
              <a:cs typeface="Calibri" panose="020F0502020204030204" pitchFamily="34" charset="0"/>
            </a:endParaRPr>
          </a:p>
          <a:p>
            <a:r>
              <a:rPr lang="en-US" sz="3200" dirty="0">
                <a:solidFill>
                  <a:schemeClr val="tx1">
                    <a:lumMod val="50000"/>
                  </a:schemeClr>
                </a:solidFill>
                <a:latin typeface="Calibri" panose="020F0502020204030204" pitchFamily="34" charset="0"/>
                <a:cs typeface="Calibri" panose="020F0502020204030204" pitchFamily="34" charset="0"/>
              </a:rPr>
              <a:t>Parallel sessions in Zoom and in </a:t>
            </a:r>
            <a:r>
              <a:rPr lang="en-US" sz="3200" dirty="0" err="1">
                <a:solidFill>
                  <a:schemeClr val="tx1">
                    <a:lumMod val="50000"/>
                  </a:schemeClr>
                </a:solidFill>
                <a:latin typeface="Calibri" panose="020F0502020204030204" pitchFamily="34" charset="0"/>
                <a:cs typeface="Calibri" panose="020F0502020204030204" pitchFamily="34" charset="0"/>
              </a:rPr>
              <a:t>Gathertown</a:t>
            </a:r>
            <a:r>
              <a:rPr lang="en-US" sz="3200" dirty="0">
                <a:solidFill>
                  <a:schemeClr val="tx1">
                    <a:lumMod val="50000"/>
                  </a:schemeClr>
                </a:solidFill>
                <a:latin typeface="Calibri" panose="020F0502020204030204" pitchFamily="34" charset="0"/>
                <a:cs typeface="Calibri" panose="020F0502020204030204" pitchFamily="34" charset="0"/>
              </a:rPr>
              <a:t> rooms.</a:t>
            </a:r>
          </a:p>
          <a:p>
            <a:endParaRPr lang="en-US" sz="3200" dirty="0">
              <a:solidFill>
                <a:schemeClr val="tx1">
                  <a:lumMod val="50000"/>
                </a:schemeClr>
              </a:solidFill>
              <a:latin typeface="Calibri" panose="020F0502020204030204" pitchFamily="34" charset="0"/>
              <a:cs typeface="Calibri" panose="020F0502020204030204" pitchFamily="34" charset="0"/>
            </a:endParaRPr>
          </a:p>
          <a:p>
            <a:r>
              <a:rPr lang="en-US" sz="3200" dirty="0">
                <a:solidFill>
                  <a:schemeClr val="tx1">
                    <a:lumMod val="50000"/>
                  </a:schemeClr>
                </a:solidFill>
                <a:latin typeface="Calibri" panose="020F0502020204030204" pitchFamily="34" charset="0"/>
                <a:cs typeface="Calibri" panose="020F0502020204030204" pitchFamily="34" charset="0"/>
              </a:rPr>
              <a:t>GCAM training at different levels.</a:t>
            </a:r>
          </a:p>
          <a:p>
            <a:pPr lvl="1"/>
            <a:r>
              <a:rPr lang="en-US" sz="2800" dirty="0">
                <a:solidFill>
                  <a:schemeClr val="tx1">
                    <a:lumMod val="50000"/>
                  </a:schemeClr>
                </a:solidFill>
                <a:latin typeface="Calibri" panose="020F0502020204030204" pitchFamily="34" charset="0"/>
                <a:cs typeface="Calibri" panose="020F0502020204030204" pitchFamily="34" charset="0"/>
              </a:rPr>
              <a:t>Including GCAM-processing tools.</a:t>
            </a:r>
          </a:p>
          <a:p>
            <a:endParaRPr lang="en-US" sz="3200" dirty="0">
              <a:solidFill>
                <a:schemeClr val="tx1">
                  <a:lumMod val="50000"/>
                </a:schemeClr>
              </a:solidFill>
              <a:latin typeface="Calibri" panose="020F0502020204030204" pitchFamily="34" charset="0"/>
              <a:cs typeface="Calibri" panose="020F0502020204030204" pitchFamily="34" charset="0"/>
            </a:endParaRPr>
          </a:p>
          <a:p>
            <a:r>
              <a:rPr lang="en-US" sz="3200" dirty="0">
                <a:solidFill>
                  <a:schemeClr val="tx1">
                    <a:lumMod val="50000"/>
                  </a:schemeClr>
                </a:solidFill>
                <a:latin typeface="Calibri" panose="020F0502020204030204" pitchFamily="34" charset="0"/>
                <a:cs typeface="Calibri" panose="020F0502020204030204" pitchFamily="34" charset="0"/>
              </a:rPr>
              <a:t>Many GCIMS tools are also covered.</a:t>
            </a:r>
          </a:p>
          <a:p>
            <a:endParaRPr lang="en-US" sz="3200" dirty="0">
              <a:solidFill>
                <a:schemeClr val="tx1">
                  <a:lumMod val="50000"/>
                </a:schemeClr>
              </a:solidFill>
              <a:latin typeface="Calibri" panose="020F0502020204030204" pitchFamily="34" charset="0"/>
              <a:cs typeface="Calibri" panose="020F0502020204030204" pitchFamily="34" charset="0"/>
            </a:endParaRPr>
          </a:p>
          <a:p>
            <a:r>
              <a:rPr lang="en-US" sz="3200" dirty="0">
                <a:solidFill>
                  <a:schemeClr val="tx1">
                    <a:lumMod val="50000"/>
                  </a:schemeClr>
                </a:solidFill>
                <a:latin typeface="Calibri" panose="020F0502020204030204" pitchFamily="34" charset="0"/>
                <a:cs typeface="Calibri" panose="020F0502020204030204" pitchFamily="34" charset="0"/>
              </a:rPr>
              <a:t>Great thanks to expert support from the MSD-LIVE project in assembling these model training platforms on </a:t>
            </a:r>
            <a:r>
              <a:rPr lang="en-US" sz="3200" dirty="0" err="1">
                <a:solidFill>
                  <a:schemeClr val="tx1">
                    <a:lumMod val="50000"/>
                  </a:schemeClr>
                </a:solidFill>
                <a:latin typeface="Calibri" panose="020F0502020204030204" pitchFamily="34" charset="0"/>
                <a:cs typeface="Calibri" panose="020F0502020204030204" pitchFamily="34" charset="0"/>
              </a:rPr>
              <a:t>Jupyter</a:t>
            </a:r>
            <a:r>
              <a:rPr lang="en-US" sz="3200" dirty="0">
                <a:solidFill>
                  <a:schemeClr val="tx1">
                    <a:lumMod val="50000"/>
                  </a:schemeClr>
                </a:solidFill>
                <a:latin typeface="Calibri" panose="020F0502020204030204" pitchFamily="34" charset="0"/>
                <a:cs typeface="Calibri" panose="020F0502020204030204" pitchFamily="34" charset="0"/>
              </a:rPr>
              <a:t> notebooks.</a:t>
            </a:r>
          </a:p>
          <a:p>
            <a:endParaRPr lang="en-US" sz="3200" dirty="0">
              <a:solidFill>
                <a:schemeClr val="tx1">
                  <a:lumMod val="50000"/>
                </a:schemeClr>
              </a:solidFill>
              <a:latin typeface="Calibri" panose="020F0502020204030204" pitchFamily="34" charset="0"/>
              <a:cs typeface="Calibri" panose="020F0502020204030204" pitchFamily="34" charset="0"/>
            </a:endParaRPr>
          </a:p>
          <a:p>
            <a:pPr marL="0" indent="0">
              <a:buNone/>
            </a:pPr>
            <a:endParaRPr lang="en-US" sz="3200" dirty="0">
              <a:solidFill>
                <a:schemeClr val="tx1">
                  <a:lumMod val="50000"/>
                </a:schemeClr>
              </a:solidFill>
              <a:latin typeface="Calibri" panose="020F0502020204030204" pitchFamily="34" charset="0"/>
              <a:cs typeface="Calibri" panose="020F0502020204030204" pitchFamily="34" charset="0"/>
            </a:endParaRPr>
          </a:p>
          <a:p>
            <a:endParaRPr lang="en-US" sz="3200" dirty="0">
              <a:solidFill>
                <a:schemeClr val="tx1">
                  <a:lumMod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11057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924675" y="6133242"/>
            <a:ext cx="13695452" cy="2108269"/>
          </a:xfrm>
          <a:prstGeom prst="rect">
            <a:avLst/>
          </a:prstGeom>
          <a:noFill/>
        </p:spPr>
        <p:txBody>
          <a:bodyPr wrap="square" rtlCol="0">
            <a:spAutoFit/>
          </a:bodyPr>
          <a:lstStyle/>
          <a:p>
            <a:pPr marL="457200" indent="-457200" defTabSz="457200">
              <a:buFont typeface="Arial" panose="020B0604020202020204" pitchFamily="34" charset="0"/>
              <a:buChar char="•"/>
            </a:pPr>
            <a:r>
              <a:rPr lang="en-US" sz="2800" dirty="0">
                <a:solidFill>
                  <a:schemeClr val="accent2"/>
                </a:solidFill>
              </a:rPr>
              <a:t>A cloud-based data management system and advanced computing platform</a:t>
            </a:r>
          </a:p>
          <a:p>
            <a:pPr defTabSz="457200"/>
            <a:r>
              <a:rPr lang="en-US" sz="1000" dirty="0">
                <a:solidFill>
                  <a:schemeClr val="accent2"/>
                </a:solidFill>
              </a:rPr>
              <a:t>  </a:t>
            </a:r>
          </a:p>
          <a:p>
            <a:pPr marL="457200" indent="-457200" defTabSz="457200">
              <a:buFont typeface="Arial" panose="020B0604020202020204" pitchFamily="34" charset="0"/>
              <a:buChar char="•"/>
            </a:pPr>
            <a:r>
              <a:rPr lang="en-US" sz="2800" dirty="0">
                <a:solidFill>
                  <a:schemeClr val="accent2"/>
                </a:solidFill>
              </a:rPr>
              <a:t>Will enable researchers to document and archive their data, run their models and analysis tools, and share data, software, and multi-model workflows</a:t>
            </a:r>
          </a:p>
          <a:p>
            <a:pPr defTabSz="457200"/>
            <a:r>
              <a:rPr lang="en-US" sz="900" dirty="0">
                <a:solidFill>
                  <a:schemeClr val="accent2"/>
                </a:solidFill>
              </a:rPr>
              <a:t>  </a:t>
            </a:r>
          </a:p>
          <a:p>
            <a:pPr marL="457200" indent="-457200" defTabSz="457200">
              <a:buFont typeface="Arial" panose="020B0604020202020204" pitchFamily="34" charset="0"/>
              <a:buChar char="•"/>
            </a:pPr>
            <a:r>
              <a:rPr lang="en-US" sz="2800" dirty="0">
                <a:solidFill>
                  <a:schemeClr val="accent2"/>
                </a:solidFill>
              </a:rPr>
              <a:t>A cornerstone capability of the MSD Community of Practice</a:t>
            </a:r>
          </a:p>
        </p:txBody>
      </p:sp>
      <p:sp>
        <p:nvSpPr>
          <p:cNvPr id="3" name="Slide Number Placeholder 2">
            <a:extLst>
              <a:ext uri="{FF2B5EF4-FFF2-40B4-BE49-F238E27FC236}">
                <a16:creationId xmlns:a16="http://schemas.microsoft.com/office/drawing/2014/main" id="{1FDAAF74-A2C8-5D43-B2F5-DEA3CEDA4234}"/>
              </a:ext>
            </a:extLst>
          </p:cNvPr>
          <p:cNvSpPr>
            <a:spLocks noGrp="1"/>
          </p:cNvSpPr>
          <p:nvPr>
            <p:ph type="sldNum" sz="quarter" idx="12"/>
          </p:nvPr>
        </p:nvSpPr>
        <p:spPr/>
        <p:txBody>
          <a:bodyPr/>
          <a:lstStyle/>
          <a:p>
            <a:fld id="{FE7A4BB3-E848-5A44-82DF-322201952CD8}" type="slidenum">
              <a:rPr lang="en-US" sz="1600" smtClean="0">
                <a:solidFill>
                  <a:schemeClr val="accent2"/>
                </a:solidFill>
              </a:rPr>
              <a:pPr/>
              <a:t>19</a:t>
            </a:fld>
            <a:endParaRPr lang="en-US" sz="1600" dirty="0">
              <a:solidFill>
                <a:schemeClr val="accent2"/>
              </a:solidFill>
            </a:endParaRPr>
          </a:p>
        </p:txBody>
      </p:sp>
      <p:sp>
        <p:nvSpPr>
          <p:cNvPr id="8" name="Title 2">
            <a:extLst>
              <a:ext uri="{FF2B5EF4-FFF2-40B4-BE49-F238E27FC236}">
                <a16:creationId xmlns:a16="http://schemas.microsoft.com/office/drawing/2014/main" id="{0596A80B-6975-1A46-A015-0BEE6462DFD0}"/>
              </a:ext>
            </a:extLst>
          </p:cNvPr>
          <p:cNvSpPr txBox="1">
            <a:spLocks/>
          </p:cNvSpPr>
          <p:nvPr/>
        </p:nvSpPr>
        <p:spPr>
          <a:xfrm>
            <a:off x="2716307" y="188258"/>
            <a:ext cx="9842102" cy="1310979"/>
          </a:xfrm>
          <a:prstGeom prst="rect">
            <a:avLst/>
          </a:prstGeom>
        </p:spPr>
        <p:txBody>
          <a:bodyPr lIns="0" anchor="ctr"/>
          <a:lstStyle>
            <a:lvl1pPr algn="l" defTabSz="1097280" rtl="0" eaLnBrk="1" latinLnBrk="0" hangingPunct="1">
              <a:lnSpc>
                <a:spcPct val="90000"/>
              </a:lnSpc>
              <a:spcBef>
                <a:spcPct val="0"/>
              </a:spcBef>
              <a:buNone/>
              <a:defRPr lang="en-US" sz="3600" b="1" kern="1200" baseline="0" dirty="0">
                <a:solidFill>
                  <a:schemeClr val="bg2">
                    <a:lumMod val="50000"/>
                  </a:schemeClr>
                </a:solidFill>
                <a:latin typeface="Arial" panose="020B0604020202020204" pitchFamily="34" charset="0"/>
                <a:ea typeface="+mn-ea"/>
                <a:cs typeface="Arial" panose="020B0604020202020204" pitchFamily="34" charset="0"/>
              </a:defRPr>
            </a:lvl1pPr>
          </a:lstStyle>
          <a:p>
            <a:pPr algn="ctr"/>
            <a:r>
              <a:rPr lang="en-US" sz="4800" dirty="0">
                <a:solidFill>
                  <a:schemeClr val="accent2"/>
                </a:solidFill>
              </a:rPr>
              <a:t>The Vision for MSD-LIVE</a:t>
            </a:r>
          </a:p>
        </p:txBody>
      </p:sp>
      <p:sp>
        <p:nvSpPr>
          <p:cNvPr id="5" name="TextBox 4">
            <a:extLst>
              <a:ext uri="{FF2B5EF4-FFF2-40B4-BE49-F238E27FC236}">
                <a16:creationId xmlns:a16="http://schemas.microsoft.com/office/drawing/2014/main" id="{F62BCAB5-D690-7D73-7917-3ECF056EBF1D}"/>
              </a:ext>
            </a:extLst>
          </p:cNvPr>
          <p:cNvSpPr txBox="1"/>
          <p:nvPr/>
        </p:nvSpPr>
        <p:spPr>
          <a:xfrm>
            <a:off x="10877507" y="3547252"/>
            <a:ext cx="3545841" cy="523220"/>
          </a:xfrm>
          <a:prstGeom prst="rect">
            <a:avLst/>
          </a:prstGeom>
          <a:noFill/>
        </p:spPr>
        <p:txBody>
          <a:bodyPr wrap="square">
            <a:spAutoFit/>
          </a:bodyPr>
          <a:lstStyle/>
          <a:p>
            <a:pPr algn="ctr"/>
            <a:r>
              <a:rPr lang="en-US" sz="2800" b="1" dirty="0">
                <a:solidFill>
                  <a:schemeClr val="accent6"/>
                </a:solidFill>
              </a:rPr>
              <a:t>https://</a:t>
            </a:r>
            <a:r>
              <a:rPr lang="en-US" sz="2800" b="1" dirty="0" err="1">
                <a:solidFill>
                  <a:schemeClr val="accent6"/>
                </a:solidFill>
              </a:rPr>
              <a:t>msdlive.org</a:t>
            </a:r>
            <a:endParaRPr lang="en-US" sz="2800" b="1" dirty="0">
              <a:solidFill>
                <a:schemeClr val="accent6"/>
              </a:solidFill>
            </a:endParaRPr>
          </a:p>
        </p:txBody>
      </p:sp>
      <p:pic>
        <p:nvPicPr>
          <p:cNvPr id="2" name="Picture 1">
            <a:extLst>
              <a:ext uri="{FF2B5EF4-FFF2-40B4-BE49-F238E27FC236}">
                <a16:creationId xmlns:a16="http://schemas.microsoft.com/office/drawing/2014/main" id="{2EC857CF-FBA8-D7F5-2872-71938A90E4B7}"/>
              </a:ext>
            </a:extLst>
          </p:cNvPr>
          <p:cNvPicPr>
            <a:picLocks noChangeAspect="1"/>
          </p:cNvPicPr>
          <p:nvPr/>
        </p:nvPicPr>
        <p:blipFill>
          <a:blip r:embed="rId3"/>
          <a:stretch>
            <a:fillRect/>
          </a:stretch>
        </p:blipFill>
        <p:spPr>
          <a:xfrm>
            <a:off x="1169276" y="1550695"/>
            <a:ext cx="9519045" cy="4516335"/>
          </a:xfrm>
          <a:prstGeom prst="rect">
            <a:avLst/>
          </a:prstGeom>
        </p:spPr>
      </p:pic>
      <p:pic>
        <p:nvPicPr>
          <p:cNvPr id="4" name="Picture 3">
            <a:extLst>
              <a:ext uri="{FF2B5EF4-FFF2-40B4-BE49-F238E27FC236}">
                <a16:creationId xmlns:a16="http://schemas.microsoft.com/office/drawing/2014/main" id="{0A9DB301-A1BA-58C2-7368-58AD5D1A4F1B}"/>
              </a:ext>
            </a:extLst>
          </p:cNvPr>
          <p:cNvPicPr>
            <a:picLocks noChangeAspect="1"/>
          </p:cNvPicPr>
          <p:nvPr/>
        </p:nvPicPr>
        <p:blipFill>
          <a:blip r:embed="rId4">
            <a:alphaModFix/>
          </a:blip>
          <a:stretch>
            <a:fillRect/>
          </a:stretch>
        </p:blipFill>
        <p:spPr>
          <a:xfrm>
            <a:off x="11436165" y="242878"/>
            <a:ext cx="2784742" cy="1308216"/>
          </a:xfrm>
          <a:prstGeom prst="rect">
            <a:avLst/>
          </a:prstGeom>
        </p:spPr>
      </p:pic>
    </p:spTree>
    <p:extLst>
      <p:ext uri="{BB962C8B-B14F-4D97-AF65-F5344CB8AC3E}">
        <p14:creationId xmlns:p14="http://schemas.microsoft.com/office/powerpoint/2010/main" val="37283246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sp>
        <p:nvSpPr>
          <p:cNvPr id="710" name="Google Shape;710;p95"/>
          <p:cNvSpPr txBox="1">
            <a:spLocks noGrp="1"/>
          </p:cNvSpPr>
          <p:nvPr>
            <p:ph type="sldNum" idx="12"/>
          </p:nvPr>
        </p:nvSpPr>
        <p:spPr>
          <a:xfrm>
            <a:off x="13994298" y="7772400"/>
            <a:ext cx="453222" cy="457200"/>
          </a:xfrm>
          <a:prstGeom prst="rect">
            <a:avLst/>
          </a:prstGeom>
          <a:noFill/>
          <a:ln>
            <a:noFill/>
          </a:ln>
        </p:spPr>
        <p:txBody>
          <a:bodyPr spcFirstLastPara="1" wrap="square" lIns="0" tIns="0" rIns="0" bIns="0" anchor="ctr" anchorCtr="0">
            <a:noAutofit/>
          </a:bodyPr>
          <a:lstStyle/>
          <a:p>
            <a:fld id="{00000000-1234-1234-1234-123412341234}" type="slidenum">
              <a:rPr lang="en-US"/>
              <a:pPr/>
              <a:t>2</a:t>
            </a:fld>
            <a:endParaRPr/>
          </a:p>
        </p:txBody>
      </p:sp>
      <p:sp>
        <p:nvSpPr>
          <p:cNvPr id="712" name="Google Shape;712;p95"/>
          <p:cNvSpPr txBox="1"/>
          <p:nvPr/>
        </p:nvSpPr>
        <p:spPr>
          <a:xfrm>
            <a:off x="3715553" y="1304793"/>
            <a:ext cx="10731967" cy="1440330"/>
          </a:xfrm>
          <a:prstGeom prst="rect">
            <a:avLst/>
          </a:prstGeom>
          <a:noFill/>
          <a:ln>
            <a:noFill/>
          </a:ln>
        </p:spPr>
        <p:txBody>
          <a:bodyPr spcFirstLastPara="1" wrap="square" lIns="146280" tIns="73120" rIns="146280" bIns="73120" anchor="t" anchorCtr="0">
            <a:spAutoFit/>
          </a:bodyPr>
          <a:lstStyle/>
          <a:p>
            <a:r>
              <a:rPr lang="en-US" sz="2800" b="1" dirty="0">
                <a:solidFill>
                  <a:srgbClr val="000000"/>
                </a:solidFill>
                <a:latin typeface="Arial"/>
                <a:ea typeface="Arial"/>
                <a:cs typeface="Arial"/>
                <a:sym typeface="Arial"/>
              </a:rPr>
              <a:t>The long-term vision is </a:t>
            </a:r>
            <a:r>
              <a:rPr lang="en-US" sz="2800" i="1" dirty="0">
                <a:solidFill>
                  <a:srgbClr val="000000"/>
                </a:solidFill>
                <a:latin typeface="Arial"/>
                <a:ea typeface="Arial"/>
                <a:cs typeface="Arial"/>
                <a:sym typeface="Arial"/>
              </a:rPr>
              <a:t>to improve understanding of the </a:t>
            </a:r>
            <a:r>
              <a:rPr lang="en-US" sz="2800" i="1" dirty="0">
                <a:solidFill>
                  <a:srgbClr val="C00000"/>
                </a:solidFill>
                <a:latin typeface="Arial"/>
                <a:ea typeface="Arial"/>
                <a:cs typeface="Arial"/>
                <a:sym typeface="Arial"/>
              </a:rPr>
              <a:t>complex interactions </a:t>
            </a:r>
            <a:r>
              <a:rPr lang="en-US" sz="2800" i="1" dirty="0">
                <a:solidFill>
                  <a:srgbClr val="000000"/>
                </a:solidFill>
                <a:latin typeface="Arial"/>
                <a:ea typeface="Arial"/>
                <a:cs typeface="Arial"/>
                <a:sym typeface="Arial"/>
              </a:rPr>
              <a:t>among </a:t>
            </a:r>
            <a:r>
              <a:rPr lang="en-US" sz="2800" i="1" dirty="0">
                <a:solidFill>
                  <a:schemeClr val="accent5"/>
                </a:solidFill>
                <a:latin typeface="Arial"/>
                <a:ea typeface="Arial"/>
                <a:cs typeface="Arial"/>
                <a:sym typeface="Arial"/>
              </a:rPr>
              <a:t>energy, water, land,</a:t>
            </a:r>
            <a:r>
              <a:rPr lang="en-US" sz="2800" i="1" dirty="0">
                <a:solidFill>
                  <a:srgbClr val="000000"/>
                </a:solidFill>
                <a:latin typeface="Arial"/>
                <a:ea typeface="Arial"/>
                <a:cs typeface="Arial"/>
                <a:sym typeface="Arial"/>
              </a:rPr>
              <a:t> </a:t>
            </a:r>
            <a:r>
              <a:rPr lang="en-US" sz="2800" i="1" dirty="0">
                <a:solidFill>
                  <a:schemeClr val="accent5"/>
                </a:solidFill>
                <a:latin typeface="Arial"/>
                <a:ea typeface="Arial"/>
                <a:cs typeface="Arial"/>
                <a:sym typeface="Arial"/>
              </a:rPr>
              <a:t>economics</a:t>
            </a:r>
            <a:r>
              <a:rPr lang="en-US" sz="2800" i="1" dirty="0">
                <a:solidFill>
                  <a:srgbClr val="000000"/>
                </a:solidFill>
                <a:latin typeface="Arial"/>
                <a:ea typeface="Arial"/>
                <a:cs typeface="Arial"/>
                <a:sym typeface="Arial"/>
              </a:rPr>
              <a:t>, and other important human and physical Earth systems</a:t>
            </a:r>
            <a:endParaRPr sz="2800" dirty="0">
              <a:solidFill>
                <a:srgbClr val="FF0000"/>
              </a:solidFill>
              <a:latin typeface="Arial"/>
              <a:ea typeface="Arial"/>
              <a:cs typeface="Arial"/>
              <a:sym typeface="Arial"/>
            </a:endParaRPr>
          </a:p>
        </p:txBody>
      </p:sp>
      <p:pic>
        <p:nvPicPr>
          <p:cNvPr id="714" name="Google Shape;714;p95"/>
          <p:cNvPicPr preferRelativeResize="0"/>
          <p:nvPr/>
        </p:nvPicPr>
        <p:blipFill rotWithShape="1">
          <a:blip r:embed="rId3">
            <a:alphaModFix/>
          </a:blip>
          <a:srcRect/>
          <a:stretch/>
        </p:blipFill>
        <p:spPr>
          <a:xfrm>
            <a:off x="536472" y="2504208"/>
            <a:ext cx="4854512" cy="4597575"/>
          </a:xfrm>
          <a:prstGeom prst="rect">
            <a:avLst/>
          </a:prstGeom>
          <a:noFill/>
          <a:ln>
            <a:noFill/>
          </a:ln>
        </p:spPr>
      </p:pic>
      <p:sp>
        <p:nvSpPr>
          <p:cNvPr id="3" name="Title 2">
            <a:extLst>
              <a:ext uri="{FF2B5EF4-FFF2-40B4-BE49-F238E27FC236}">
                <a16:creationId xmlns:a16="http://schemas.microsoft.com/office/drawing/2014/main" id="{42DC5295-298B-C54E-78DB-4B7775570766}"/>
              </a:ext>
            </a:extLst>
          </p:cNvPr>
          <p:cNvSpPr>
            <a:spLocks noGrp="1"/>
          </p:cNvSpPr>
          <p:nvPr>
            <p:ph type="title"/>
          </p:nvPr>
        </p:nvSpPr>
        <p:spPr>
          <a:xfrm>
            <a:off x="3894668" y="145430"/>
            <a:ext cx="10278534" cy="1100666"/>
          </a:xfrm>
        </p:spPr>
        <p:txBody>
          <a:bodyPr/>
          <a:lstStyle/>
          <a:p>
            <a:r>
              <a:rPr lang="en-US" dirty="0"/>
              <a:t>GCIMS Project: Vision and Team</a:t>
            </a:r>
          </a:p>
        </p:txBody>
      </p:sp>
      <p:sp>
        <p:nvSpPr>
          <p:cNvPr id="6" name="Rectangle 5">
            <a:extLst>
              <a:ext uri="{FF2B5EF4-FFF2-40B4-BE49-F238E27FC236}">
                <a16:creationId xmlns:a16="http://schemas.microsoft.com/office/drawing/2014/main" id="{8BCB181C-11D6-95F9-5A35-05015FE648CC}"/>
              </a:ext>
            </a:extLst>
          </p:cNvPr>
          <p:cNvSpPr/>
          <p:nvPr/>
        </p:nvSpPr>
        <p:spPr>
          <a:xfrm>
            <a:off x="4766568" y="5901844"/>
            <a:ext cx="7666635" cy="1089529"/>
          </a:xfrm>
          <a:prstGeom prst="rect">
            <a:avLst/>
          </a:prstGeom>
        </p:spPr>
        <p:txBody>
          <a:bodyPr wrap="square">
            <a:spAutoFit/>
          </a:bodyPr>
          <a:lstStyle/>
          <a:p>
            <a:r>
              <a:rPr lang="en-US" dirty="0"/>
              <a:t>GCIMS is supported by the U.S. Department of Energy, Office of Science, Earth and Environmental System Modeling (EESM), </a:t>
            </a:r>
            <a:r>
              <a:rPr lang="en-US" dirty="0" err="1"/>
              <a:t>MultiSector</a:t>
            </a:r>
            <a:r>
              <a:rPr lang="en-US" dirty="0"/>
              <a:t> Dynamics Program Area</a:t>
            </a:r>
          </a:p>
        </p:txBody>
      </p:sp>
      <p:sp>
        <p:nvSpPr>
          <p:cNvPr id="2" name="Google Shape;712;p95">
            <a:extLst>
              <a:ext uri="{FF2B5EF4-FFF2-40B4-BE49-F238E27FC236}">
                <a16:creationId xmlns:a16="http://schemas.microsoft.com/office/drawing/2014/main" id="{A06F5CBA-91FC-AC01-9D6E-B6ABA863EDAE}"/>
              </a:ext>
            </a:extLst>
          </p:cNvPr>
          <p:cNvSpPr txBox="1"/>
          <p:nvPr/>
        </p:nvSpPr>
        <p:spPr>
          <a:xfrm>
            <a:off x="5188468" y="2909744"/>
            <a:ext cx="8905460" cy="2732991"/>
          </a:xfrm>
          <a:prstGeom prst="rect">
            <a:avLst/>
          </a:prstGeom>
          <a:noFill/>
          <a:ln>
            <a:noFill/>
          </a:ln>
        </p:spPr>
        <p:txBody>
          <a:bodyPr spcFirstLastPara="1" wrap="square" lIns="146280" tIns="73120" rIns="146280" bIns="73120" anchor="t" anchorCtr="0">
            <a:spAutoFit/>
          </a:bodyPr>
          <a:lstStyle/>
          <a:p>
            <a:pPr marL="342900" indent="-342900">
              <a:buFont typeface="Arial" panose="020B0604020202020204" pitchFamily="34" charset="0"/>
              <a:buChar char="•"/>
            </a:pPr>
            <a:r>
              <a:rPr lang="en-US" sz="2800" i="1" dirty="0">
                <a:solidFill>
                  <a:srgbClr val="000000"/>
                </a:solidFill>
                <a:latin typeface="Arial"/>
                <a:ea typeface="Arial"/>
                <a:cs typeface="Arial"/>
                <a:sym typeface="Arial"/>
              </a:rPr>
              <a:t>at</a:t>
            </a:r>
            <a:r>
              <a:rPr lang="en-US" sz="2800" i="1" dirty="0">
                <a:solidFill>
                  <a:srgbClr val="C00000"/>
                </a:solidFill>
                <a:latin typeface="Arial"/>
                <a:ea typeface="Arial"/>
                <a:cs typeface="Arial"/>
                <a:sym typeface="Arial"/>
              </a:rPr>
              <a:t> regional to global scales</a:t>
            </a:r>
            <a:r>
              <a:rPr lang="en-US" sz="2800" i="1" dirty="0">
                <a:solidFill>
                  <a:srgbClr val="000000"/>
                </a:solidFill>
                <a:latin typeface="Arial"/>
                <a:ea typeface="Arial"/>
                <a:cs typeface="Arial"/>
                <a:sym typeface="Arial"/>
              </a:rPr>
              <a:t>, </a:t>
            </a:r>
          </a:p>
          <a:p>
            <a:pPr marL="342900" indent="-342900">
              <a:buFont typeface="Arial" panose="020B0604020202020204" pitchFamily="34" charset="0"/>
              <a:buChar char="•"/>
            </a:pPr>
            <a:r>
              <a:rPr lang="en-US" sz="2800" i="1" dirty="0">
                <a:solidFill>
                  <a:srgbClr val="000000"/>
                </a:solidFill>
                <a:latin typeface="Arial"/>
                <a:ea typeface="Arial"/>
                <a:cs typeface="Arial"/>
                <a:sym typeface="Arial"/>
              </a:rPr>
              <a:t>with an emphasis on developing and applying an </a:t>
            </a:r>
            <a:r>
              <a:rPr lang="en-US" sz="2800" i="1" dirty="0">
                <a:solidFill>
                  <a:srgbClr val="C00000"/>
                </a:solidFill>
                <a:latin typeface="Arial"/>
                <a:ea typeface="Arial"/>
                <a:cs typeface="Arial"/>
                <a:sym typeface="Arial"/>
              </a:rPr>
              <a:t>internally consistent, open-source, computationally efficient modeling framework </a:t>
            </a:r>
          </a:p>
          <a:p>
            <a:pPr marL="342900" indent="-342900">
              <a:buFont typeface="Arial" panose="020B0604020202020204" pitchFamily="34" charset="0"/>
              <a:buChar char="•"/>
            </a:pPr>
            <a:r>
              <a:rPr lang="en-US" sz="2800" i="1" dirty="0">
                <a:solidFill>
                  <a:srgbClr val="000000"/>
                </a:solidFill>
                <a:latin typeface="Arial"/>
                <a:ea typeface="Arial"/>
                <a:cs typeface="Arial"/>
                <a:sym typeface="Arial"/>
              </a:rPr>
              <a:t>that captures the </a:t>
            </a:r>
            <a:r>
              <a:rPr lang="en-US" sz="2800" i="1" dirty="0">
                <a:solidFill>
                  <a:srgbClr val="C00000"/>
                </a:solidFill>
                <a:latin typeface="Arial"/>
                <a:ea typeface="Arial"/>
                <a:cs typeface="Arial"/>
                <a:sym typeface="Arial"/>
              </a:rPr>
              <a:t>evolution of the integrated human–Earth system.</a:t>
            </a:r>
            <a:endParaRPr sz="2800" dirty="0">
              <a:solidFill>
                <a:srgbClr val="FF0000"/>
              </a:solidFill>
              <a:latin typeface="Arial"/>
              <a:ea typeface="Arial"/>
              <a:cs typeface="Arial"/>
              <a:sym typeface="Arial"/>
            </a:endParaRPr>
          </a:p>
        </p:txBody>
      </p:sp>
      <p:pic>
        <p:nvPicPr>
          <p:cNvPr id="5" name="Picture 4">
            <a:extLst>
              <a:ext uri="{FF2B5EF4-FFF2-40B4-BE49-F238E27FC236}">
                <a16:creationId xmlns:a16="http://schemas.microsoft.com/office/drawing/2014/main" id="{9E12775C-DDC1-DA22-8F96-8E5C429DF3B1}"/>
              </a:ext>
            </a:extLst>
          </p:cNvPr>
          <p:cNvPicPr>
            <a:picLocks noChangeAspect="1"/>
          </p:cNvPicPr>
          <p:nvPr/>
        </p:nvPicPr>
        <p:blipFill>
          <a:blip r:embed="rId4"/>
          <a:stretch>
            <a:fillRect/>
          </a:stretch>
        </p:blipFill>
        <p:spPr>
          <a:xfrm>
            <a:off x="1220442" y="6991373"/>
            <a:ext cx="12710584" cy="868709"/>
          </a:xfrm>
          <a:prstGeom prst="rect">
            <a:avLst/>
          </a:prstGeom>
        </p:spPr>
      </p:pic>
      <p:pic>
        <p:nvPicPr>
          <p:cNvPr id="7" name="Picture 6">
            <a:extLst>
              <a:ext uri="{FF2B5EF4-FFF2-40B4-BE49-F238E27FC236}">
                <a16:creationId xmlns:a16="http://schemas.microsoft.com/office/drawing/2014/main" id="{5470BE72-F960-3C29-C82A-904691615161}"/>
              </a:ext>
            </a:extLst>
          </p:cNvPr>
          <p:cNvPicPr>
            <a:picLocks noChangeAspect="1"/>
          </p:cNvPicPr>
          <p:nvPr/>
        </p:nvPicPr>
        <p:blipFill>
          <a:blip r:embed="rId5"/>
          <a:stretch>
            <a:fillRect/>
          </a:stretch>
        </p:blipFill>
        <p:spPr>
          <a:xfrm>
            <a:off x="9374932" y="6866198"/>
            <a:ext cx="1189000" cy="1119059"/>
          </a:xfrm>
          <a:prstGeom prst="rect">
            <a:avLst/>
          </a:prstGeom>
        </p:spPr>
      </p:pic>
    </p:spTree>
    <p:extLst>
      <p:ext uri="{BB962C8B-B14F-4D97-AF65-F5344CB8AC3E}">
        <p14:creationId xmlns:p14="http://schemas.microsoft.com/office/powerpoint/2010/main" val="819522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2400" y="145430"/>
            <a:ext cx="10210799" cy="1100666"/>
          </a:xfrm>
        </p:spPr>
        <p:txBody>
          <a:bodyPr/>
          <a:lstStyle/>
          <a:p>
            <a:r>
              <a:rPr lang="en-US" dirty="0"/>
              <a:t>GCAM/GCIMS Resources and Information</a:t>
            </a:r>
          </a:p>
        </p:txBody>
      </p:sp>
      <p:sp>
        <p:nvSpPr>
          <p:cNvPr id="3" name="Content Placeholder 2"/>
          <p:cNvSpPr>
            <a:spLocks noGrp="1"/>
          </p:cNvSpPr>
          <p:nvPr>
            <p:ph sz="quarter" idx="20"/>
          </p:nvPr>
        </p:nvSpPr>
        <p:spPr>
          <a:xfrm>
            <a:off x="1015999" y="1574800"/>
            <a:ext cx="13157199" cy="6343073"/>
          </a:xfrm>
        </p:spPr>
        <p:txBody>
          <a:bodyPr>
            <a:noAutofit/>
          </a:bodyPr>
          <a:lstStyle/>
          <a:p>
            <a:r>
              <a:rPr lang="en-US" sz="3200" dirty="0">
                <a:solidFill>
                  <a:schemeClr val="accent2"/>
                </a:solidFill>
                <a:latin typeface="Calibri" panose="020F0502020204030204" pitchFamily="34" charset="0"/>
                <a:cs typeface="Calibri" panose="020F0502020204030204" pitchFamily="34" charset="0"/>
              </a:rPr>
              <a:t>All of our models are open and available on GitHub with documentation. </a:t>
            </a:r>
          </a:p>
          <a:p>
            <a:pPr lvl="1"/>
            <a:r>
              <a:rPr lang="en-US" sz="2800" dirty="0">
                <a:solidFill>
                  <a:schemeClr val="accent2"/>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https://github.com/JGCRI/gcam-core</a:t>
            </a:r>
            <a:r>
              <a:rPr lang="en-US" sz="2800" dirty="0">
                <a:solidFill>
                  <a:schemeClr val="accent2"/>
                </a:solidFill>
                <a:latin typeface="Calibri" panose="020F0502020204030204" pitchFamily="34" charset="0"/>
                <a:cs typeface="Calibri" panose="020F0502020204030204" pitchFamily="34" charset="0"/>
              </a:rPr>
              <a:t> (for GCAM).</a:t>
            </a:r>
            <a:endParaRPr lang="en-US" dirty="0">
              <a:solidFill>
                <a:schemeClr val="accent2"/>
              </a:solidFill>
              <a:latin typeface="Calibri" panose="020F0502020204030204" pitchFamily="34" charset="0"/>
              <a:cs typeface="Calibri" panose="020F0502020204030204" pitchFamily="34" charset="0"/>
            </a:endParaRPr>
          </a:p>
          <a:p>
            <a:endParaRPr lang="en-US" sz="3200" dirty="0">
              <a:solidFill>
                <a:schemeClr val="accent2"/>
              </a:solidFill>
              <a:latin typeface="Calibri" panose="020F0502020204030204" pitchFamily="34" charset="0"/>
              <a:cs typeface="Calibri" panose="020F0502020204030204" pitchFamily="34" charset="0"/>
            </a:endParaRPr>
          </a:p>
          <a:p>
            <a:r>
              <a:rPr lang="en-US" sz="3200" dirty="0">
                <a:solidFill>
                  <a:schemeClr val="accent2"/>
                </a:solidFill>
                <a:latin typeface="Calibri" panose="020F0502020204030204" pitchFamily="34" charset="0"/>
                <a:cs typeface="Calibri" panose="020F0502020204030204" pitchFamily="34" charset="0"/>
              </a:rPr>
              <a:t>We have instituted GitHub </a:t>
            </a:r>
            <a:r>
              <a:rPr lang="en-US" sz="3200" i="1" dirty="0">
                <a:solidFill>
                  <a:schemeClr val="accent2"/>
                </a:solidFill>
                <a:latin typeface="Calibri" panose="020F0502020204030204" pitchFamily="34" charset="0"/>
                <a:cs typeface="Calibri" panose="020F0502020204030204" pitchFamily="34" charset="0"/>
              </a:rPr>
              <a:t>Discussions</a:t>
            </a:r>
            <a:r>
              <a:rPr lang="en-US" sz="3200" dirty="0">
                <a:solidFill>
                  <a:schemeClr val="accent2"/>
                </a:solidFill>
                <a:latin typeface="Calibri" panose="020F0502020204030204" pitchFamily="34" charset="0"/>
                <a:cs typeface="Calibri" panose="020F0502020204030204" pitchFamily="34" charset="0"/>
              </a:rPr>
              <a:t> for sharing model questions, answers, and useful information.</a:t>
            </a:r>
          </a:p>
          <a:p>
            <a:pPr lvl="1"/>
            <a:r>
              <a:rPr lang="en-US" sz="2800" dirty="0">
                <a:solidFill>
                  <a:schemeClr val="accent2"/>
                </a:solidFill>
                <a:latin typeface="Calibri" panose="020F0502020204030204" pitchFamily="34" charset="0"/>
                <a:cs typeface="Calibri" panose="020F0502020204030204" pitchFamily="34" charset="0"/>
              </a:rPr>
              <a:t>E.g., for GCAM    </a:t>
            </a:r>
            <a:r>
              <a:rPr lang="en-US" sz="2800" dirty="0">
                <a:solidFill>
                  <a:srgbClr val="003698"/>
                </a:solidFill>
                <a:latin typeface="Calibri" panose="020F0502020204030204" pitchFamily="34" charset="0"/>
                <a:cs typeface="Calibri" panose="020F0502020204030204" pitchFamily="34" charset="0"/>
                <a:hlinkClick r:id="rId3" tooltip="https://github.com/jgcri/gcam-core/discussions">
                  <a:extLst>
                    <a:ext uri="{A12FA001-AC4F-418D-AE19-62706E023703}">
                      <ahyp:hlinkClr xmlns:ahyp="http://schemas.microsoft.com/office/drawing/2018/hyperlinkcolor" val="tx"/>
                    </a:ext>
                  </a:extLst>
                </a:hlinkClick>
              </a:rPr>
              <a:t>https://github.com/JGCRI/gcam-core/</a:t>
            </a:r>
            <a:r>
              <a:rPr lang="en-US" sz="2800" dirty="0">
                <a:solidFill>
                  <a:schemeClr val="accent2"/>
                </a:solidFill>
                <a:latin typeface="Calibri" panose="020F0502020204030204" pitchFamily="34" charset="0"/>
                <a:cs typeface="Calibri" panose="020F0502020204030204" pitchFamily="34" charset="0"/>
                <a:hlinkClick r:id="rId3" tooltip="https://github.com/jgcri/gcam-core/discussions">
                  <a:extLst>
                    <a:ext uri="{A12FA001-AC4F-418D-AE19-62706E023703}">
                      <ahyp:hlinkClr xmlns:ahyp="http://schemas.microsoft.com/office/drawing/2018/hyperlinkcolor" val="tx"/>
                    </a:ext>
                  </a:extLst>
                </a:hlinkClick>
              </a:rPr>
              <a:t>discussions</a:t>
            </a:r>
            <a:endParaRPr lang="en-US" sz="3200" dirty="0">
              <a:solidFill>
                <a:schemeClr val="accent2"/>
              </a:solidFill>
              <a:latin typeface="Calibri" panose="020F0502020204030204" pitchFamily="34" charset="0"/>
              <a:cs typeface="Calibri" panose="020F0502020204030204" pitchFamily="34" charset="0"/>
            </a:endParaRPr>
          </a:p>
          <a:p>
            <a:endParaRPr lang="en-US" sz="3200" dirty="0">
              <a:solidFill>
                <a:schemeClr val="accent2"/>
              </a:solidFill>
              <a:latin typeface="Calibri" panose="020F0502020204030204" pitchFamily="34" charset="0"/>
              <a:cs typeface="Calibri" panose="020F0502020204030204" pitchFamily="34" charset="0"/>
            </a:endParaRPr>
          </a:p>
          <a:p>
            <a:r>
              <a:rPr lang="en-US" sz="3200" dirty="0">
                <a:solidFill>
                  <a:schemeClr val="accent2"/>
                </a:solidFill>
                <a:latin typeface="Calibri" panose="020F0502020204030204" pitchFamily="34" charset="0"/>
                <a:cs typeface="Calibri" panose="020F0502020204030204" pitchFamily="34" charset="0"/>
              </a:rPr>
              <a:t>Finally, </a:t>
            </a:r>
            <a:r>
              <a:rPr lang="en-US" sz="3200" dirty="0" err="1">
                <a:solidFill>
                  <a:schemeClr val="accent2"/>
                </a:solidFill>
                <a:latin typeface="Calibri" panose="020F0502020204030204" pitchFamily="34" charset="0"/>
                <a:cs typeface="Calibri" panose="020F0502020204030204" pitchFamily="34" charset="0"/>
              </a:rPr>
              <a:t>Jupyter</a:t>
            </a:r>
            <a:r>
              <a:rPr lang="en-US" sz="3200" dirty="0">
                <a:solidFill>
                  <a:schemeClr val="accent2"/>
                </a:solidFill>
                <a:latin typeface="Calibri" panose="020F0502020204030204" pitchFamily="34" charset="0"/>
                <a:cs typeface="Calibri" panose="020F0502020204030204" pitchFamily="34" charset="0"/>
              </a:rPr>
              <a:t> notebooks that will be used for many of the model training sessions are hosted on MSD-LIVE.</a:t>
            </a:r>
          </a:p>
          <a:p>
            <a:pPr lvl="1"/>
            <a:r>
              <a:rPr lang="en-US" sz="2800" dirty="0">
                <a:solidFill>
                  <a:srgbClr val="003698"/>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https://msdlive.org/sb/computational-resources/</a:t>
            </a:r>
            <a:r>
              <a:rPr lang="en-US" sz="2800" dirty="0">
                <a:solidFill>
                  <a:schemeClr val="accent2"/>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model-training-notebooks</a:t>
            </a:r>
            <a:r>
              <a:rPr lang="en-US" sz="2800" dirty="0">
                <a:solidFill>
                  <a:schemeClr val="accent2"/>
                </a:solidFill>
                <a:latin typeface="Calibri" panose="020F0502020204030204" pitchFamily="34" charset="0"/>
                <a:cs typeface="Calibri" panose="020F0502020204030204" pitchFamily="34" charset="0"/>
              </a:rPr>
              <a:t> </a:t>
            </a:r>
          </a:p>
          <a:p>
            <a:endParaRPr lang="en-US" sz="3200" dirty="0">
              <a:solidFill>
                <a:schemeClr val="accent2"/>
              </a:solidFill>
              <a:latin typeface="Calibri" panose="020F0502020204030204" pitchFamily="34" charset="0"/>
              <a:cs typeface="Calibri" panose="020F0502020204030204" pitchFamily="34" charset="0"/>
            </a:endParaRPr>
          </a:p>
          <a:p>
            <a:endParaRPr lang="en-US" sz="3200" dirty="0">
              <a:solidFill>
                <a:schemeClr val="accent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7901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6670" y="238480"/>
            <a:ext cx="9636603" cy="824929"/>
          </a:xfrm>
        </p:spPr>
        <p:txBody>
          <a:bodyPr/>
          <a:lstStyle/>
          <a:p>
            <a:r>
              <a:rPr lang="en-US" dirty="0"/>
              <a:t>Global Change Analysis Model (GCAM)</a:t>
            </a:r>
          </a:p>
        </p:txBody>
      </p:sp>
      <p:sp>
        <p:nvSpPr>
          <p:cNvPr id="4" name="TextBox 3"/>
          <p:cNvSpPr txBox="1"/>
          <p:nvPr/>
        </p:nvSpPr>
        <p:spPr>
          <a:xfrm>
            <a:off x="10033535" y="1087921"/>
            <a:ext cx="3741317" cy="461665"/>
          </a:xfrm>
          <a:prstGeom prst="rect">
            <a:avLst/>
          </a:prstGeom>
          <a:noFill/>
        </p:spPr>
        <p:txBody>
          <a:bodyPr wrap="square" rtlCol="0">
            <a:spAutoFit/>
          </a:bodyPr>
          <a:lstStyle/>
          <a:p>
            <a:r>
              <a:rPr lang="en-US" sz="2400" b="1" dirty="0"/>
              <a:t>Global Coverage</a:t>
            </a:r>
          </a:p>
        </p:txBody>
      </p:sp>
      <p:pic>
        <p:nvPicPr>
          <p:cNvPr id="5" name="Picture 2" descr="C:\Users\d3a938\Documents\GCAM MiniCAM &amp; SGM\presentations\32RegGCAM.bmp"/>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9812518" y="1671273"/>
            <a:ext cx="3187741" cy="1651822"/>
          </a:xfrm>
          <a:prstGeom prst="rect">
            <a:avLst/>
          </a:prstGeom>
          <a:ln>
            <a:solidFill>
              <a:schemeClr val="tx1"/>
            </a:solidFill>
          </a:ln>
          <a:effectLst>
            <a:outerShdw blurRad="292100" dist="139700" dir="2700000" algn="tl" rotWithShape="0">
              <a:srgbClr val="000000">
                <a:alpha val="65000"/>
              </a:srgbClr>
            </a:outerShdw>
          </a:effectLst>
          <a:extLst>
            <a:ext uri="{909E8E84-426E-40dd-AFC4-6F175D3DCCD1}">
              <a14:hiddenFill xmlns:a14="http://schemas.microsoft.com/office/drawing/2010/main" xmlns="">
                <a:solidFill>
                  <a:srgbClr val="FFFFFF"/>
                </a:solidFill>
              </a14:hiddenFill>
            </a:ext>
          </a:extLst>
        </p:spPr>
      </p:pic>
      <p:sp>
        <p:nvSpPr>
          <p:cNvPr id="7" name="TextBox 6"/>
          <p:cNvSpPr txBox="1"/>
          <p:nvPr/>
        </p:nvSpPr>
        <p:spPr>
          <a:xfrm>
            <a:off x="9508015" y="4963559"/>
            <a:ext cx="1182019" cy="822960"/>
          </a:xfrm>
          <a:prstGeom prst="rect">
            <a:avLst/>
          </a:prstGeom>
          <a:noFill/>
          <a:effectLst/>
        </p:spPr>
        <p:txBody>
          <a:bodyPr wrap="square" rtlCol="0" anchor="ctr" anchorCtr="0">
            <a:noAutofit/>
          </a:bodyPr>
          <a:lstStyle>
            <a:defPPr>
              <a:defRPr lang="en-US"/>
            </a:defPPr>
            <a:lvl1pPr algn="ctr" defTabSz="457200" fontAlgn="auto">
              <a:spcBef>
                <a:spcPts val="0"/>
              </a:spcBef>
              <a:spcAft>
                <a:spcPts val="0"/>
              </a:spcAft>
              <a:defRPr sz="1400" b="1">
                <a:solidFill>
                  <a:srgbClr val="000000"/>
                </a:solidFill>
                <a:latin typeface="Arial"/>
                <a:ea typeface="ＭＳ Ｐゴシック"/>
              </a:defRPr>
            </a:lvl1pPr>
          </a:lstStyle>
          <a:p>
            <a:pPr algn="l"/>
            <a:r>
              <a:rPr lang="en-US" sz="1680" dirty="0">
                <a:solidFill>
                  <a:schemeClr val="tx1"/>
                </a:solidFill>
              </a:rPr>
              <a:t>384 Land Regions</a:t>
            </a:r>
          </a:p>
        </p:txBody>
      </p:sp>
      <p:sp>
        <p:nvSpPr>
          <p:cNvPr id="8" name="TextBox 7"/>
          <p:cNvSpPr txBox="1"/>
          <p:nvPr/>
        </p:nvSpPr>
        <p:spPr>
          <a:xfrm>
            <a:off x="8446848" y="2262662"/>
            <a:ext cx="1365670" cy="447966"/>
          </a:xfrm>
          <a:prstGeom prst="rect">
            <a:avLst/>
          </a:prstGeom>
          <a:noFill/>
          <a:effectLst/>
        </p:spPr>
        <p:txBody>
          <a:bodyPr wrap="square" rtlCol="0" anchor="ctr" anchorCtr="0">
            <a:noAutofit/>
          </a:bodyPr>
          <a:lstStyle/>
          <a:p>
            <a:pPr defTabSz="548640"/>
            <a:r>
              <a:rPr lang="en-US" sz="1680" b="1" dirty="0">
                <a:latin typeface="Arial"/>
                <a:ea typeface="ＭＳ Ｐゴシック"/>
              </a:rPr>
              <a:t>32 Energy &amp; Economy Regions</a:t>
            </a:r>
          </a:p>
        </p:txBody>
      </p:sp>
      <p:pic>
        <p:nvPicPr>
          <p:cNvPr id="9" name="Picture 8"/>
          <p:cNvPicPr>
            <a:picLocks noChangeAspect="1"/>
          </p:cNvPicPr>
          <p:nvPr/>
        </p:nvPicPr>
        <p:blipFill rotWithShape="1">
          <a:blip r:embed="rId3"/>
          <a:srcRect l="14300" t="43788" r="63588" b="26970"/>
          <a:stretch/>
        </p:blipFill>
        <p:spPr bwMode="auto">
          <a:xfrm>
            <a:off x="10385532" y="2925037"/>
            <a:ext cx="3187741" cy="1683668"/>
          </a:xfrm>
          <a:prstGeom prst="rect">
            <a:avLst/>
          </a:prstGeom>
          <a:ln>
            <a:solidFill>
              <a:schemeClr val="tx1"/>
            </a:solidFill>
          </a:ln>
          <a:effectLst>
            <a:outerShdw blurRad="292100" dist="139700" dir="2700000" algn="tl" rotWithShape="0">
              <a:srgbClr val="000000">
                <a:alpha val="65000"/>
              </a:srgbClr>
            </a:outerShdw>
          </a:effectLst>
          <a:extLst>
            <a:ext uri="{53640926-AAD7-44d8-BBD7-CCE9431645EC}">
              <a14:shadowObscured xmlns:a14="http://schemas.microsoft.com/office/drawing/2010/main" xmlns=""/>
            </a:ext>
          </a:extLst>
        </p:spPr>
      </p:pic>
      <p:sp>
        <p:nvSpPr>
          <p:cNvPr id="10" name="TextBox 9"/>
          <p:cNvSpPr txBox="1"/>
          <p:nvPr/>
        </p:nvSpPr>
        <p:spPr>
          <a:xfrm>
            <a:off x="8993419" y="3558281"/>
            <a:ext cx="1105606" cy="534246"/>
          </a:xfrm>
          <a:prstGeom prst="rect">
            <a:avLst/>
          </a:prstGeom>
          <a:noFill/>
          <a:effectLst/>
        </p:spPr>
        <p:txBody>
          <a:bodyPr wrap="square" rtlCol="0" anchor="ctr" anchorCtr="0">
            <a:noAutofit/>
          </a:bodyPr>
          <a:lstStyle>
            <a:defPPr>
              <a:defRPr lang="en-US"/>
            </a:defPPr>
            <a:lvl1pPr algn="ctr" defTabSz="457200" fontAlgn="auto">
              <a:spcBef>
                <a:spcPts val="0"/>
              </a:spcBef>
              <a:spcAft>
                <a:spcPts val="0"/>
              </a:spcAft>
              <a:defRPr sz="1400" b="1">
                <a:solidFill>
                  <a:srgbClr val="000000"/>
                </a:solidFill>
                <a:latin typeface="Arial"/>
                <a:ea typeface="ＭＳ Ｐゴシック"/>
              </a:defRPr>
            </a:lvl1pPr>
          </a:lstStyle>
          <a:p>
            <a:pPr algn="l"/>
            <a:r>
              <a:rPr lang="en-US" sz="1680" dirty="0">
                <a:solidFill>
                  <a:schemeClr val="tx1"/>
                </a:solidFill>
              </a:rPr>
              <a:t>235 Water Basins</a:t>
            </a:r>
          </a:p>
        </p:txBody>
      </p:sp>
      <p:pic>
        <p:nvPicPr>
          <p:cNvPr id="18" name="Picture 17">
            <a:extLst>
              <a:ext uri="{FF2B5EF4-FFF2-40B4-BE49-F238E27FC236}">
                <a16:creationId xmlns:a16="http://schemas.microsoft.com/office/drawing/2014/main" id="{3E2D7330-BEEB-B747-9DE8-7BF54B124987}"/>
              </a:ext>
            </a:extLst>
          </p:cNvPr>
          <p:cNvPicPr>
            <a:picLocks noChangeAspect="1"/>
          </p:cNvPicPr>
          <p:nvPr/>
        </p:nvPicPr>
        <p:blipFill rotWithShape="1">
          <a:blip r:embed="rId4"/>
          <a:srcRect l="4025" t="8406" r="4025" b="22864"/>
          <a:stretch/>
        </p:blipFill>
        <p:spPr>
          <a:xfrm>
            <a:off x="10860120" y="4263102"/>
            <a:ext cx="3163511" cy="1650185"/>
          </a:xfrm>
          <a:prstGeom prst="rect">
            <a:avLst/>
          </a:prstGeom>
          <a:ln>
            <a:solidFill>
              <a:schemeClr val="tx1"/>
            </a:solidFill>
          </a:ln>
          <a:effectLst>
            <a:outerShdw blurRad="292100" dist="139700" dir="2700000" algn="ctr" rotWithShape="0">
              <a:srgbClr val="000000">
                <a:alpha val="65000"/>
              </a:srgbClr>
            </a:outerShdw>
          </a:effectLst>
        </p:spPr>
      </p:pic>
      <p:sp>
        <p:nvSpPr>
          <p:cNvPr id="17" name="Content Placeholder 2">
            <a:extLst>
              <a:ext uri="{FF2B5EF4-FFF2-40B4-BE49-F238E27FC236}">
                <a16:creationId xmlns:a16="http://schemas.microsoft.com/office/drawing/2014/main" id="{C3B300C2-EC82-8D4A-B4BE-B9E735F1D0FC}"/>
              </a:ext>
            </a:extLst>
          </p:cNvPr>
          <p:cNvSpPr txBox="1">
            <a:spLocks/>
          </p:cNvSpPr>
          <p:nvPr/>
        </p:nvSpPr>
        <p:spPr>
          <a:xfrm>
            <a:off x="9265311" y="6189378"/>
            <a:ext cx="5046040" cy="822960"/>
          </a:xfrm>
        </p:spPr>
        <p:txBody>
          <a:bodyPr/>
          <a:lstStyle>
            <a:lvl1pPr marL="205740" indent="-205740" algn="l" defTabSz="822960" rtl="0" eaLnBrk="1" latinLnBrk="0" hangingPunct="1">
              <a:lnSpc>
                <a:spcPct val="90000"/>
              </a:lnSpc>
              <a:spcBef>
                <a:spcPts val="900"/>
              </a:spcBef>
              <a:buFont typeface="Arial" panose="020B0604020202020204" pitchFamily="34" charset="0"/>
              <a:buChar char="•"/>
              <a:defRPr sz="2520" kern="1200">
                <a:solidFill>
                  <a:schemeClr val="tx1"/>
                </a:solidFill>
                <a:latin typeface="+mn-lt"/>
                <a:ea typeface="+mn-ea"/>
                <a:cs typeface="+mn-cs"/>
              </a:defRPr>
            </a:lvl1pPr>
            <a:lvl2pPr marL="617220" indent="-205740" algn="l" defTabSz="822960" rtl="0" eaLnBrk="1" latinLnBrk="0" hangingPunct="1">
              <a:lnSpc>
                <a:spcPct val="90000"/>
              </a:lnSpc>
              <a:spcBef>
                <a:spcPts val="450"/>
              </a:spcBef>
              <a:buFont typeface="Arial" panose="020B0604020202020204" pitchFamily="34" charset="0"/>
              <a:buChar char="•"/>
              <a:defRPr sz="2160" kern="1200">
                <a:solidFill>
                  <a:schemeClr val="tx1"/>
                </a:solidFill>
                <a:latin typeface="+mn-lt"/>
                <a:ea typeface="+mn-ea"/>
                <a:cs typeface="+mn-cs"/>
              </a:defRPr>
            </a:lvl2pPr>
            <a:lvl3pPr marL="1028700" indent="-205740" algn="l" defTabSz="822960" rtl="0" eaLnBrk="1" latinLnBrk="0" hangingPunct="1">
              <a:lnSpc>
                <a:spcPct val="90000"/>
              </a:lnSpc>
              <a:spcBef>
                <a:spcPts val="450"/>
              </a:spcBef>
              <a:buFont typeface="Arial" panose="020B0604020202020204" pitchFamily="34" charset="0"/>
              <a:buChar char="•"/>
              <a:defRPr sz="1800" kern="1200">
                <a:solidFill>
                  <a:schemeClr val="tx1"/>
                </a:solidFill>
                <a:latin typeface="+mn-lt"/>
                <a:ea typeface="+mn-ea"/>
                <a:cs typeface="+mn-cs"/>
              </a:defRPr>
            </a:lvl3pPr>
            <a:lvl4pPr marL="144018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4pPr>
            <a:lvl5pPr marL="185166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5pPr>
            <a:lvl6pPr marL="226314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6pPr>
            <a:lvl7pPr marL="267462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7pPr>
            <a:lvl8pPr marL="308610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8pPr>
            <a:lvl9pPr marL="349758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9pPr>
          </a:lstStyle>
          <a:p>
            <a:r>
              <a:rPr lang="en-US" altLang="en-US" sz="2000" dirty="0">
                <a:solidFill>
                  <a:schemeClr val="tx1">
                    <a:lumMod val="50000"/>
                  </a:schemeClr>
                </a:solidFill>
                <a:latin typeface="Calibri (body)"/>
              </a:rPr>
              <a:t>32 Energy/Economic regions</a:t>
            </a:r>
          </a:p>
          <a:p>
            <a:r>
              <a:rPr lang="en-US" altLang="en-US" sz="2000" dirty="0">
                <a:solidFill>
                  <a:schemeClr val="tx1">
                    <a:lumMod val="50000"/>
                  </a:schemeClr>
                </a:solidFill>
                <a:latin typeface="Calibri (body)"/>
              </a:rPr>
              <a:t>384 Land regions based on water basins</a:t>
            </a:r>
          </a:p>
        </p:txBody>
      </p:sp>
      <p:sp>
        <p:nvSpPr>
          <p:cNvPr id="3" name="Content Placeholder 2">
            <a:extLst>
              <a:ext uri="{FF2B5EF4-FFF2-40B4-BE49-F238E27FC236}">
                <a16:creationId xmlns:a16="http://schemas.microsoft.com/office/drawing/2014/main" id="{A9B688E5-52EB-5AA0-1A60-44C9246FD59E}"/>
              </a:ext>
            </a:extLst>
          </p:cNvPr>
          <p:cNvSpPr>
            <a:spLocks noGrp="1"/>
          </p:cNvSpPr>
          <p:nvPr>
            <p:ph sz="quarter" idx="20"/>
          </p:nvPr>
        </p:nvSpPr>
        <p:spPr>
          <a:xfrm>
            <a:off x="816939" y="1677302"/>
            <a:ext cx="7770420" cy="6162260"/>
          </a:xfrm>
        </p:spPr>
        <p:txBody>
          <a:bodyPr/>
          <a:lstStyle/>
          <a:p>
            <a:r>
              <a:rPr lang="en-US" altLang="en-US" sz="2400" dirty="0">
                <a:solidFill>
                  <a:schemeClr val="tx1">
                    <a:lumMod val="50000"/>
                  </a:schemeClr>
                </a:solidFill>
                <a:latin typeface="Calibri" panose="020F0502020204030204" pitchFamily="34" charset="0"/>
                <a:cs typeface="Calibri" panose="020F0502020204030204" pitchFamily="34" charset="0"/>
              </a:rPr>
              <a:t>GCAM is a </a:t>
            </a:r>
            <a:r>
              <a:rPr lang="en-US" altLang="en-US" sz="2400" b="1" i="1" dirty="0">
                <a:solidFill>
                  <a:schemeClr val="tx1">
                    <a:lumMod val="50000"/>
                  </a:schemeClr>
                </a:solidFill>
                <a:latin typeface="Calibri" panose="020F0502020204030204" pitchFamily="34" charset="0"/>
                <a:cs typeface="Calibri" panose="020F0502020204030204" pitchFamily="34" charset="0"/>
              </a:rPr>
              <a:t>multisector, multi-regional, dynamic model </a:t>
            </a:r>
            <a:r>
              <a:rPr lang="en-US" altLang="en-US" sz="2400" dirty="0">
                <a:solidFill>
                  <a:schemeClr val="tx1">
                    <a:lumMod val="50000"/>
                  </a:schemeClr>
                </a:solidFill>
                <a:latin typeface="Calibri" panose="020F0502020204030204" pitchFamily="34" charset="0"/>
                <a:cs typeface="Calibri" panose="020F0502020204030204" pitchFamily="34" charset="0"/>
              </a:rPr>
              <a:t>focusing on energy, agriculture and water production, consumption, and international trade.</a:t>
            </a:r>
          </a:p>
          <a:p>
            <a:r>
              <a:rPr lang="en-US" altLang="en-US" sz="2400" dirty="0">
                <a:solidFill>
                  <a:schemeClr val="tx1">
                    <a:lumMod val="50000"/>
                  </a:schemeClr>
                </a:solidFill>
                <a:latin typeface="Calibri" panose="020F0502020204030204" pitchFamily="34" charset="0"/>
                <a:cs typeface="Calibri" panose="020F0502020204030204" pitchFamily="34" charset="0"/>
              </a:rPr>
              <a:t>GCAM </a:t>
            </a:r>
            <a:r>
              <a:rPr lang="en-US" altLang="en-US" sz="2400" b="1" i="1" dirty="0">
                <a:solidFill>
                  <a:schemeClr val="tx1">
                    <a:lumMod val="50000"/>
                  </a:schemeClr>
                </a:solidFill>
                <a:latin typeface="Calibri" panose="020F0502020204030204" pitchFamily="34" charset="0"/>
                <a:cs typeface="Calibri" panose="020F0502020204030204" pitchFamily="34" charset="0"/>
              </a:rPr>
              <a:t>economically and physically links</a:t>
            </a:r>
            <a:r>
              <a:rPr lang="en-US" altLang="en-US" sz="2400" i="1" dirty="0">
                <a:solidFill>
                  <a:schemeClr val="tx1">
                    <a:lumMod val="50000"/>
                  </a:schemeClr>
                </a:solidFill>
                <a:latin typeface="Calibri" panose="020F0502020204030204" pitchFamily="34" charset="0"/>
                <a:cs typeface="Calibri" panose="020F0502020204030204" pitchFamily="34" charset="0"/>
              </a:rPr>
              <a:t> </a:t>
            </a:r>
            <a:r>
              <a:rPr lang="en-US" altLang="en-US" sz="2400" dirty="0">
                <a:solidFill>
                  <a:schemeClr val="tx1">
                    <a:lumMod val="50000"/>
                  </a:schemeClr>
                </a:solidFill>
                <a:latin typeface="Calibri" panose="020F0502020204030204" pitchFamily="34" charset="0"/>
                <a:cs typeface="Calibri" panose="020F0502020204030204" pitchFamily="34" charset="0"/>
              </a:rPr>
              <a:t>long-term (to year 2100) activity in Energy, Agriculture, Land, Water, and Emissions.</a:t>
            </a:r>
          </a:p>
          <a:p>
            <a:r>
              <a:rPr lang="en-US" altLang="en-US" sz="2400" dirty="0">
                <a:solidFill>
                  <a:schemeClr val="tx1">
                    <a:lumMod val="50000"/>
                  </a:schemeClr>
                </a:solidFill>
                <a:latin typeface="Calibri" panose="020F0502020204030204" pitchFamily="34" charset="0"/>
                <a:cs typeface="Calibri" panose="020F0502020204030204" pitchFamily="34" charset="0"/>
              </a:rPr>
              <a:t>GCAM includes </a:t>
            </a:r>
            <a:r>
              <a:rPr lang="en-US" altLang="en-US" sz="2400" b="1" i="1" dirty="0">
                <a:solidFill>
                  <a:schemeClr val="tx1">
                    <a:lumMod val="50000"/>
                  </a:schemeClr>
                </a:solidFill>
                <a:latin typeface="Calibri" panose="020F0502020204030204" pitchFamily="34" charset="0"/>
                <a:cs typeface="Calibri" panose="020F0502020204030204" pitchFamily="34" charset="0"/>
              </a:rPr>
              <a:t>technology detail in energy </a:t>
            </a:r>
            <a:r>
              <a:rPr lang="en-US" altLang="en-US" sz="2400" dirty="0">
                <a:solidFill>
                  <a:schemeClr val="tx1">
                    <a:lumMod val="50000"/>
                  </a:schemeClr>
                </a:solidFill>
                <a:latin typeface="Calibri" panose="020F0502020204030204" pitchFamily="34" charset="0"/>
                <a:cs typeface="Calibri" panose="020F0502020204030204" pitchFamily="34" charset="0"/>
              </a:rPr>
              <a:t>production, transformation and final demand sectors.</a:t>
            </a:r>
          </a:p>
          <a:p>
            <a:r>
              <a:rPr lang="en-US" altLang="en-US" sz="2400" dirty="0">
                <a:solidFill>
                  <a:schemeClr val="tx1">
                    <a:lumMod val="50000"/>
                  </a:schemeClr>
                </a:solidFill>
                <a:latin typeface="Calibri" panose="020F0502020204030204" pitchFamily="34" charset="0"/>
                <a:cs typeface="Calibri" panose="020F0502020204030204" pitchFamily="34" charset="0"/>
              </a:rPr>
              <a:t>GCAM includes </a:t>
            </a:r>
            <a:r>
              <a:rPr lang="en-US" altLang="en-US" sz="2400" b="1" i="1" dirty="0">
                <a:solidFill>
                  <a:schemeClr val="tx1">
                    <a:lumMod val="50000"/>
                  </a:schemeClr>
                </a:solidFill>
                <a:latin typeface="Calibri" panose="020F0502020204030204" pitchFamily="34" charset="0"/>
                <a:cs typeface="Calibri" panose="020F0502020204030204" pitchFamily="34" charset="0"/>
              </a:rPr>
              <a:t>physical representations of crop management practices </a:t>
            </a:r>
            <a:r>
              <a:rPr lang="en-US" altLang="en-US" sz="2400" dirty="0">
                <a:solidFill>
                  <a:schemeClr val="tx1">
                    <a:lumMod val="50000"/>
                  </a:schemeClr>
                </a:solidFill>
                <a:latin typeface="Calibri" panose="020F0502020204030204" pitchFamily="34" charset="0"/>
                <a:cs typeface="Calibri" panose="020F0502020204030204" pitchFamily="34" charset="0"/>
              </a:rPr>
              <a:t>in the agriculture sector.</a:t>
            </a:r>
          </a:p>
          <a:p>
            <a:pPr lvl="1"/>
            <a:r>
              <a:rPr lang="en-US" altLang="en-US" sz="2000" dirty="0">
                <a:solidFill>
                  <a:schemeClr val="tx1">
                    <a:lumMod val="50000"/>
                  </a:schemeClr>
                </a:solidFill>
                <a:latin typeface="Calibri" panose="020F0502020204030204" pitchFamily="34" charset="0"/>
                <a:cs typeface="Calibri" panose="020F0502020204030204" pitchFamily="34" charset="0"/>
              </a:rPr>
              <a:t>Includes all commercial and natural lands in each land region.</a:t>
            </a:r>
          </a:p>
          <a:p>
            <a:r>
              <a:rPr lang="en-US" altLang="en-US" sz="2400" dirty="0">
                <a:solidFill>
                  <a:schemeClr val="tx1">
                    <a:lumMod val="50000"/>
                  </a:schemeClr>
                </a:solidFill>
                <a:latin typeface="Calibri" panose="020F0502020204030204" pitchFamily="34" charset="0"/>
                <a:cs typeface="Calibri" panose="020F0502020204030204" pitchFamily="34" charset="0"/>
              </a:rPr>
              <a:t>GCAM includes </a:t>
            </a:r>
            <a:r>
              <a:rPr lang="en-US" altLang="en-US" sz="2400" b="1" i="1" dirty="0">
                <a:solidFill>
                  <a:schemeClr val="tx1">
                    <a:lumMod val="50000"/>
                  </a:schemeClr>
                </a:solidFill>
                <a:latin typeface="Calibri" panose="020F0502020204030204" pitchFamily="34" charset="0"/>
                <a:cs typeface="Calibri" panose="020F0502020204030204" pitchFamily="34" charset="0"/>
              </a:rPr>
              <a:t>dynamic economic modeling of the water</a:t>
            </a:r>
            <a:r>
              <a:rPr lang="en-US" altLang="en-US" sz="2400" dirty="0">
                <a:solidFill>
                  <a:schemeClr val="tx1">
                    <a:lumMod val="50000"/>
                  </a:schemeClr>
                </a:solidFill>
                <a:latin typeface="Calibri" panose="020F0502020204030204" pitchFamily="34" charset="0"/>
                <a:cs typeface="Calibri" panose="020F0502020204030204" pitchFamily="34" charset="0"/>
              </a:rPr>
              <a:t> sector linked to energy and agriculture.</a:t>
            </a:r>
          </a:p>
          <a:p>
            <a:r>
              <a:rPr lang="en-US" altLang="en-US" sz="2400" dirty="0">
                <a:solidFill>
                  <a:schemeClr val="tx1">
                    <a:lumMod val="50000"/>
                  </a:schemeClr>
                </a:solidFill>
                <a:latin typeface="Calibri" panose="020F0502020204030204" pitchFamily="34" charset="0"/>
                <a:cs typeface="Calibri" panose="020F0502020204030204" pitchFamily="34" charset="0"/>
              </a:rPr>
              <a:t>GCAM computes a </a:t>
            </a:r>
            <a:r>
              <a:rPr lang="en-US" altLang="en-US" sz="2400" b="1" i="1" dirty="0">
                <a:solidFill>
                  <a:schemeClr val="tx1">
                    <a:lumMod val="50000"/>
                  </a:schemeClr>
                </a:solidFill>
                <a:latin typeface="Calibri" panose="020F0502020204030204" pitchFamily="34" charset="0"/>
                <a:cs typeface="Calibri" panose="020F0502020204030204" pitchFamily="34" charset="0"/>
              </a:rPr>
              <a:t>dynamic representation of trade in energy, agriculture, and related commodities. </a:t>
            </a:r>
            <a:endParaRPr lang="en-US" altLang="en-US" sz="2400" dirty="0">
              <a:solidFill>
                <a:schemeClr val="tx1">
                  <a:lumMod val="50000"/>
                </a:schemeClr>
              </a:solidFill>
              <a:latin typeface="Calibri" panose="020F0502020204030204" pitchFamily="34" charset="0"/>
              <a:cs typeface="Calibri" panose="020F0502020204030204" pitchFamily="34" charset="0"/>
            </a:endParaRPr>
          </a:p>
          <a:p>
            <a:endParaRPr lang="en-US" sz="2400" dirty="0">
              <a:solidFill>
                <a:schemeClr val="tx1">
                  <a:lumMod val="50000"/>
                </a:schemeClr>
              </a:solidFill>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8C36C7FE-EC38-17BB-CBBD-9434B149AAD8}"/>
              </a:ext>
            </a:extLst>
          </p:cNvPr>
          <p:cNvSpPr txBox="1"/>
          <p:nvPr/>
        </p:nvSpPr>
        <p:spPr>
          <a:xfrm>
            <a:off x="10244851" y="7686973"/>
            <a:ext cx="2553316" cy="323165"/>
          </a:xfrm>
          <a:prstGeom prst="rect">
            <a:avLst/>
          </a:prstGeom>
          <a:noFill/>
        </p:spPr>
        <p:txBody>
          <a:bodyPr wrap="square" rtlCol="0">
            <a:spAutoFit/>
          </a:bodyPr>
          <a:lstStyle/>
          <a:p>
            <a:pPr algn="ctr"/>
            <a:r>
              <a:rPr lang="en-US" sz="1500" b="1" dirty="0">
                <a:solidFill>
                  <a:schemeClr val="tx1">
                    <a:lumMod val="50000"/>
                  </a:schemeClr>
                </a:solidFill>
                <a:latin typeface="Helvetica" pitchFamily="2" charset="0"/>
              </a:rPr>
              <a:t>GCAM-USA (50 State)</a:t>
            </a:r>
          </a:p>
        </p:txBody>
      </p:sp>
      <p:pic>
        <p:nvPicPr>
          <p:cNvPr id="11" name="Picture 10">
            <a:extLst>
              <a:ext uri="{FF2B5EF4-FFF2-40B4-BE49-F238E27FC236}">
                <a16:creationId xmlns:a16="http://schemas.microsoft.com/office/drawing/2014/main" id="{A76B6EC6-497C-9F5B-66B5-377D567CAF53}"/>
              </a:ext>
            </a:extLst>
          </p:cNvPr>
          <p:cNvPicPr>
            <a:picLocks noChangeAspect="1"/>
          </p:cNvPicPr>
          <p:nvPr/>
        </p:nvPicPr>
        <p:blipFill rotWithShape="1">
          <a:blip r:embed="rId5"/>
          <a:srcRect l="15787" t="60694" r="13070" b="1348"/>
          <a:stretch/>
        </p:blipFill>
        <p:spPr>
          <a:xfrm>
            <a:off x="10852390" y="7028609"/>
            <a:ext cx="1107996" cy="634021"/>
          </a:xfrm>
          <a:prstGeom prst="rect">
            <a:avLst/>
          </a:prstGeom>
          <a:ln>
            <a:solidFill>
              <a:schemeClr val="tx1"/>
            </a:solidFill>
          </a:ln>
          <a:effectLst/>
        </p:spPr>
      </p:pic>
    </p:spTree>
    <p:extLst>
      <p:ext uri="{BB962C8B-B14F-4D97-AF65-F5344CB8AC3E}">
        <p14:creationId xmlns:p14="http://schemas.microsoft.com/office/powerpoint/2010/main" val="4292443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C41CB5-1AD4-419C-BE1A-595123120187}"/>
              </a:ext>
            </a:extLst>
          </p:cNvPr>
          <p:cNvSpPr>
            <a:spLocks noGrp="1"/>
          </p:cNvSpPr>
          <p:nvPr>
            <p:ph type="title"/>
          </p:nvPr>
        </p:nvSpPr>
        <p:spPr>
          <a:xfrm>
            <a:off x="3808072" y="270933"/>
            <a:ext cx="10166346" cy="886175"/>
          </a:xfrm>
        </p:spPr>
        <p:txBody>
          <a:bodyPr/>
          <a:lstStyle/>
          <a:p>
            <a:r>
              <a:rPr lang="en-US" altLang="en-US" dirty="0"/>
              <a:t>GCAM is an Open-Source Community Model</a:t>
            </a:r>
            <a:endParaRPr lang="en-US" dirty="0"/>
          </a:p>
        </p:txBody>
      </p:sp>
      <p:sp>
        <p:nvSpPr>
          <p:cNvPr id="5" name="Content Placeholder 3">
            <a:extLst>
              <a:ext uri="{FF2B5EF4-FFF2-40B4-BE49-F238E27FC236}">
                <a16:creationId xmlns:a16="http://schemas.microsoft.com/office/drawing/2014/main" id="{8B945D97-7ECB-2846-9E1C-F88FE3259952}"/>
              </a:ext>
            </a:extLst>
          </p:cNvPr>
          <p:cNvSpPr txBox="1">
            <a:spLocks/>
          </p:cNvSpPr>
          <p:nvPr/>
        </p:nvSpPr>
        <p:spPr>
          <a:xfrm>
            <a:off x="7172077" y="1407381"/>
            <a:ext cx="6583681" cy="6448508"/>
          </a:xfrm>
          <a:prstGeom prst="rect">
            <a:avLst/>
          </a:prstGeom>
        </p:spPr>
        <p:txBody>
          <a:bodyPr/>
          <a:lstStyle>
            <a:lvl1pPr marL="274320" indent="-274320" algn="l" defTabSz="1097280" rtl="0" eaLnBrk="1" latinLnBrk="0" hangingPunct="1">
              <a:lnSpc>
                <a:spcPct val="90000"/>
              </a:lnSpc>
              <a:spcBef>
                <a:spcPts val="12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822960" indent="-274320" algn="l" defTabSz="1097280" rtl="0" eaLnBrk="1" latinLnBrk="0" hangingPunct="1">
              <a:lnSpc>
                <a:spcPct val="90000"/>
              </a:lnSpc>
              <a:spcBef>
                <a:spcPts val="600"/>
              </a:spcBef>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371600" indent="-274320" algn="l" defTabSz="1097280" rtl="0" eaLnBrk="1" latinLnBrk="0" hangingPunct="1">
              <a:lnSpc>
                <a:spcPct val="90000"/>
              </a:lnSpc>
              <a:spcBef>
                <a:spcPts val="600"/>
              </a:spcBef>
              <a:buFont typeface="Wingdings" panose="05000000000000000000" pitchFamily="2" charset="2"/>
              <a:buChar char="ü"/>
              <a:defRPr sz="2000" kern="1200">
                <a:solidFill>
                  <a:schemeClr val="tx1"/>
                </a:solidFill>
                <a:latin typeface="Arial" panose="020B0604020202020204" pitchFamily="34" charset="0"/>
                <a:ea typeface="+mn-ea"/>
                <a:cs typeface="Arial" panose="020B0604020202020204" pitchFamily="34" charset="0"/>
              </a:defRPr>
            </a:lvl3pPr>
            <a:lvl4pPr marL="1920240" indent="-274320" algn="l" defTabSz="1097280" rtl="0" eaLnBrk="1" latinLnBrk="0" hangingPunct="1">
              <a:lnSpc>
                <a:spcPct val="90000"/>
              </a:lnSpc>
              <a:spcBef>
                <a:spcPts val="6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468880" indent="-274320" algn="l" defTabSz="1097280" rtl="0" eaLnBrk="1" latinLnBrk="0" hangingPunct="1">
              <a:lnSpc>
                <a:spcPct val="90000"/>
              </a:lnSpc>
              <a:spcBef>
                <a:spcPts val="600"/>
              </a:spcBef>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a:lstStyle>
          <a:p>
            <a:endParaRPr lang="en-US" dirty="0">
              <a:solidFill>
                <a:schemeClr val="tx1">
                  <a:lumMod val="50000"/>
                </a:schemeClr>
              </a:solidFill>
            </a:endParaRPr>
          </a:p>
          <a:p>
            <a:r>
              <a:rPr lang="en-US" dirty="0">
                <a:solidFill>
                  <a:schemeClr val="tx1">
                    <a:lumMod val="50000"/>
                  </a:schemeClr>
                </a:solidFill>
              </a:rPr>
              <a:t>GCAM is an open source and open data community model built and maintained by PNNL.</a:t>
            </a:r>
          </a:p>
          <a:p>
            <a:r>
              <a:rPr lang="en-US" dirty="0">
                <a:solidFill>
                  <a:schemeClr val="tx1">
                    <a:lumMod val="50000"/>
                  </a:schemeClr>
                </a:solidFill>
              </a:rPr>
              <a:t>GCAM has been used for analysis for the US DOE, other US Administration, and in the energy industry. </a:t>
            </a:r>
          </a:p>
          <a:p>
            <a:r>
              <a:rPr lang="en-US" dirty="0">
                <a:solidFill>
                  <a:schemeClr val="tx1">
                    <a:lumMod val="50000"/>
                  </a:schemeClr>
                </a:solidFill>
              </a:rPr>
              <a:t>GCAM has an international user base and has been downloaded thousands of times. </a:t>
            </a:r>
          </a:p>
          <a:p>
            <a:r>
              <a:rPr lang="en-US" dirty="0">
                <a:solidFill>
                  <a:schemeClr val="tx1">
                    <a:lumMod val="50000"/>
                  </a:schemeClr>
                </a:solidFill>
              </a:rPr>
              <a:t>DOE’s Office of Science MSD program is the largest current and historical funder of GCAM development.</a:t>
            </a:r>
          </a:p>
          <a:p>
            <a:pPr marL="0" indent="0">
              <a:buNone/>
            </a:pPr>
            <a:endParaRPr lang="en-US" dirty="0">
              <a:solidFill>
                <a:schemeClr val="tx1">
                  <a:lumMod val="50000"/>
                </a:schemeClr>
              </a:solidFill>
            </a:endParaRPr>
          </a:p>
          <a:p>
            <a:endParaRPr lang="en-US" dirty="0">
              <a:solidFill>
                <a:schemeClr val="tx1">
                  <a:lumMod val="50000"/>
                </a:schemeClr>
              </a:solidFill>
            </a:endParaRPr>
          </a:p>
        </p:txBody>
      </p:sp>
      <p:pic>
        <p:nvPicPr>
          <p:cNvPr id="4" name="Picture 3">
            <a:extLst>
              <a:ext uri="{FF2B5EF4-FFF2-40B4-BE49-F238E27FC236}">
                <a16:creationId xmlns:a16="http://schemas.microsoft.com/office/drawing/2014/main" id="{2D8C9698-F616-2B66-E396-5F566E5E2A05}"/>
              </a:ext>
            </a:extLst>
          </p:cNvPr>
          <p:cNvPicPr>
            <a:picLocks noChangeAspect="1"/>
          </p:cNvPicPr>
          <p:nvPr/>
        </p:nvPicPr>
        <p:blipFill>
          <a:blip r:embed="rId2"/>
          <a:stretch>
            <a:fillRect/>
          </a:stretch>
        </p:blipFill>
        <p:spPr>
          <a:xfrm>
            <a:off x="1140105" y="1516284"/>
            <a:ext cx="5428528" cy="5747854"/>
          </a:xfrm>
          <a:prstGeom prst="rect">
            <a:avLst/>
          </a:prstGeom>
        </p:spPr>
      </p:pic>
    </p:spTree>
    <p:extLst>
      <p:ext uri="{BB962C8B-B14F-4D97-AF65-F5344CB8AC3E}">
        <p14:creationId xmlns:p14="http://schemas.microsoft.com/office/powerpoint/2010/main" val="1349406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9958D1-81A3-37DB-8B10-C2AF5317BB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D6D039-D6B9-76AA-5212-93D55C263540}"/>
              </a:ext>
            </a:extLst>
          </p:cNvPr>
          <p:cNvSpPr>
            <a:spLocks noGrp="1"/>
          </p:cNvSpPr>
          <p:nvPr>
            <p:ph type="title"/>
          </p:nvPr>
        </p:nvSpPr>
        <p:spPr>
          <a:xfrm>
            <a:off x="3936670" y="238480"/>
            <a:ext cx="9013409" cy="824929"/>
          </a:xfrm>
        </p:spPr>
        <p:txBody>
          <a:bodyPr/>
          <a:lstStyle/>
          <a:p>
            <a:r>
              <a:rPr lang="en-US" dirty="0"/>
              <a:t>GCIMS FY25-26 Research Focus Areas</a:t>
            </a:r>
          </a:p>
        </p:txBody>
      </p:sp>
      <p:sp>
        <p:nvSpPr>
          <p:cNvPr id="3" name="Content Placeholder 2">
            <a:extLst>
              <a:ext uri="{FF2B5EF4-FFF2-40B4-BE49-F238E27FC236}">
                <a16:creationId xmlns:a16="http://schemas.microsoft.com/office/drawing/2014/main" id="{2E5BA862-C19F-2717-BD62-6D85793742B4}"/>
              </a:ext>
            </a:extLst>
          </p:cNvPr>
          <p:cNvSpPr>
            <a:spLocks noGrp="1"/>
          </p:cNvSpPr>
          <p:nvPr>
            <p:ph sz="quarter" idx="20"/>
          </p:nvPr>
        </p:nvSpPr>
        <p:spPr>
          <a:xfrm>
            <a:off x="734992" y="1620456"/>
            <a:ext cx="13733362" cy="6510758"/>
          </a:xfrm>
        </p:spPr>
        <p:txBody>
          <a:bodyPr/>
          <a:lstStyle/>
          <a:p>
            <a:r>
              <a:rPr lang="en-US" altLang="en-US" b="1" dirty="0">
                <a:solidFill>
                  <a:schemeClr val="tx1">
                    <a:lumMod val="50000"/>
                  </a:schemeClr>
                </a:solidFill>
                <a:latin typeface="Calibri" panose="020F0502020204030204" pitchFamily="34" charset="0"/>
                <a:cs typeface="Calibri" panose="020F0502020204030204" pitchFamily="34" charset="0"/>
              </a:rPr>
              <a:t>Energy.</a:t>
            </a:r>
            <a:r>
              <a:rPr lang="en-US" altLang="en-US" dirty="0">
                <a:solidFill>
                  <a:schemeClr val="tx1">
                    <a:lumMod val="50000"/>
                  </a:schemeClr>
                </a:solidFill>
                <a:latin typeface="Calibri" panose="020F0502020204030204" pitchFamily="34" charset="0"/>
                <a:cs typeface="Calibri" panose="020F0502020204030204" pitchFamily="34" charset="0"/>
              </a:rPr>
              <a:t>  Analysis of the potential scales, roles, and impacts of energy resources, technologies, and applications in the multisector, domestic and global economic context of energy production, transformation, demand, trade, and energy security.</a:t>
            </a:r>
          </a:p>
          <a:p>
            <a:endParaRPr lang="en-US" altLang="en-US" b="1" i="1" dirty="0">
              <a:solidFill>
                <a:schemeClr val="tx1">
                  <a:lumMod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757475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569CA-B2DE-8AF0-3129-BADABD2619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3BC45A-2FD3-32E1-65E3-71DF7BF5C315}"/>
              </a:ext>
            </a:extLst>
          </p:cNvPr>
          <p:cNvSpPr>
            <a:spLocks noGrp="1"/>
          </p:cNvSpPr>
          <p:nvPr>
            <p:ph type="title"/>
          </p:nvPr>
        </p:nvSpPr>
        <p:spPr>
          <a:xfrm>
            <a:off x="3936670" y="238480"/>
            <a:ext cx="9013409" cy="824929"/>
          </a:xfrm>
        </p:spPr>
        <p:txBody>
          <a:bodyPr/>
          <a:lstStyle/>
          <a:p>
            <a:r>
              <a:rPr lang="en-US" dirty="0"/>
              <a:t>GCIMS FY25-26 Research Focus Areas</a:t>
            </a:r>
          </a:p>
        </p:txBody>
      </p:sp>
      <p:sp>
        <p:nvSpPr>
          <p:cNvPr id="3" name="Content Placeholder 2">
            <a:extLst>
              <a:ext uri="{FF2B5EF4-FFF2-40B4-BE49-F238E27FC236}">
                <a16:creationId xmlns:a16="http://schemas.microsoft.com/office/drawing/2014/main" id="{9CE00CEC-3210-3575-C334-7C94B0E7211A}"/>
              </a:ext>
            </a:extLst>
          </p:cNvPr>
          <p:cNvSpPr>
            <a:spLocks noGrp="1"/>
          </p:cNvSpPr>
          <p:nvPr>
            <p:ph sz="quarter" idx="20"/>
          </p:nvPr>
        </p:nvSpPr>
        <p:spPr>
          <a:xfrm>
            <a:off x="734992" y="1620456"/>
            <a:ext cx="13733362" cy="6510758"/>
          </a:xfrm>
        </p:spPr>
        <p:txBody>
          <a:bodyPr/>
          <a:lstStyle/>
          <a:p>
            <a:r>
              <a:rPr lang="en-US" altLang="en-US" b="1" dirty="0">
                <a:solidFill>
                  <a:schemeClr val="tx1">
                    <a:lumMod val="40000"/>
                    <a:lumOff val="60000"/>
                  </a:schemeClr>
                </a:solidFill>
                <a:latin typeface="Calibri" panose="020F0502020204030204" pitchFamily="34" charset="0"/>
                <a:cs typeface="Calibri" panose="020F0502020204030204" pitchFamily="34" charset="0"/>
              </a:rPr>
              <a:t>Energy.</a:t>
            </a:r>
            <a:r>
              <a:rPr lang="en-US" altLang="en-US" dirty="0">
                <a:solidFill>
                  <a:schemeClr val="tx1">
                    <a:lumMod val="40000"/>
                    <a:lumOff val="60000"/>
                  </a:schemeClr>
                </a:solidFill>
                <a:latin typeface="Calibri" panose="020F0502020204030204" pitchFamily="34" charset="0"/>
                <a:cs typeface="Calibri" panose="020F0502020204030204" pitchFamily="34" charset="0"/>
              </a:rPr>
              <a:t>  Analysis of the potential scales, roles, and impacts of energy resources, technologies, and applications in the multisector, domestic and global economic context of energy production, transformation, demand, trade, and energy security.</a:t>
            </a:r>
          </a:p>
          <a:p>
            <a:r>
              <a:rPr lang="en-US" altLang="en-US" b="1" dirty="0">
                <a:solidFill>
                  <a:schemeClr val="tx1">
                    <a:lumMod val="50000"/>
                  </a:schemeClr>
                </a:solidFill>
                <a:latin typeface="Calibri" panose="020F0502020204030204" pitchFamily="34" charset="0"/>
                <a:cs typeface="Calibri" panose="020F0502020204030204" pitchFamily="34" charset="0"/>
              </a:rPr>
              <a:t>Critical Minerals/Materials.  </a:t>
            </a:r>
            <a:r>
              <a:rPr lang="en-US" altLang="en-US" dirty="0">
                <a:solidFill>
                  <a:schemeClr val="tx1">
                    <a:lumMod val="50000"/>
                  </a:schemeClr>
                </a:solidFill>
                <a:latin typeface="Calibri" panose="020F0502020204030204" pitchFamily="34" charset="0"/>
                <a:cs typeface="Calibri" panose="020F0502020204030204" pitchFamily="34" charset="0"/>
              </a:rPr>
              <a:t>Multisector modeling quantifying and exploring the demands, resources, supply chains, and domestic and global markets for the critical minerals and materials needed to meet the energy and computational needs of the evolving economy.</a:t>
            </a:r>
            <a:endParaRPr lang="en-US" altLang="en-US" b="1" dirty="0">
              <a:solidFill>
                <a:schemeClr val="tx1">
                  <a:lumMod val="50000"/>
                </a:schemeClr>
              </a:solidFill>
              <a:latin typeface="Calibri" panose="020F0502020204030204" pitchFamily="34" charset="0"/>
              <a:cs typeface="Calibri" panose="020F0502020204030204" pitchFamily="34" charset="0"/>
            </a:endParaRPr>
          </a:p>
          <a:p>
            <a:endParaRPr lang="en-US" altLang="en-US" b="1" i="1" dirty="0">
              <a:solidFill>
                <a:schemeClr val="tx1">
                  <a:lumMod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01718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5606B-C05D-FA16-7AA1-EEE0625E19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F2563D-B702-2854-7839-0A857494B38B}"/>
              </a:ext>
            </a:extLst>
          </p:cNvPr>
          <p:cNvSpPr>
            <a:spLocks noGrp="1"/>
          </p:cNvSpPr>
          <p:nvPr>
            <p:ph type="title"/>
          </p:nvPr>
        </p:nvSpPr>
        <p:spPr>
          <a:xfrm>
            <a:off x="3936670" y="238480"/>
            <a:ext cx="9013409" cy="824929"/>
          </a:xfrm>
        </p:spPr>
        <p:txBody>
          <a:bodyPr/>
          <a:lstStyle/>
          <a:p>
            <a:r>
              <a:rPr lang="en-US" dirty="0"/>
              <a:t>GCIMS FY25-26 Research Focus Areas</a:t>
            </a:r>
          </a:p>
        </p:txBody>
      </p:sp>
      <p:sp>
        <p:nvSpPr>
          <p:cNvPr id="3" name="Content Placeholder 2">
            <a:extLst>
              <a:ext uri="{FF2B5EF4-FFF2-40B4-BE49-F238E27FC236}">
                <a16:creationId xmlns:a16="http://schemas.microsoft.com/office/drawing/2014/main" id="{9ABD5034-1FD8-4B4E-C84E-3DEEFAAB4C49}"/>
              </a:ext>
            </a:extLst>
          </p:cNvPr>
          <p:cNvSpPr>
            <a:spLocks noGrp="1"/>
          </p:cNvSpPr>
          <p:nvPr>
            <p:ph sz="quarter" idx="20"/>
          </p:nvPr>
        </p:nvSpPr>
        <p:spPr>
          <a:xfrm>
            <a:off x="734992" y="1620456"/>
            <a:ext cx="13733362" cy="6510758"/>
          </a:xfrm>
        </p:spPr>
        <p:txBody>
          <a:bodyPr/>
          <a:lstStyle/>
          <a:p>
            <a:r>
              <a:rPr lang="en-US" altLang="en-US" b="1" dirty="0">
                <a:solidFill>
                  <a:schemeClr val="tx1">
                    <a:lumMod val="40000"/>
                    <a:lumOff val="60000"/>
                  </a:schemeClr>
                </a:solidFill>
                <a:latin typeface="Calibri" panose="020F0502020204030204" pitchFamily="34" charset="0"/>
                <a:cs typeface="Calibri" panose="020F0502020204030204" pitchFamily="34" charset="0"/>
              </a:rPr>
              <a:t>Energy.</a:t>
            </a:r>
            <a:r>
              <a:rPr lang="en-US" altLang="en-US" dirty="0">
                <a:solidFill>
                  <a:schemeClr val="tx1">
                    <a:lumMod val="40000"/>
                    <a:lumOff val="60000"/>
                  </a:schemeClr>
                </a:solidFill>
                <a:latin typeface="Calibri" panose="020F0502020204030204" pitchFamily="34" charset="0"/>
                <a:cs typeface="Calibri" panose="020F0502020204030204" pitchFamily="34" charset="0"/>
              </a:rPr>
              <a:t>  Analysis of the potential scales, roles, and impacts of energy resources, technologies, and applications in the multisector, domestic and global economic context of energy production, transformation, demand, trade, and energy security.</a:t>
            </a:r>
          </a:p>
          <a:p>
            <a:r>
              <a:rPr lang="en-US" altLang="en-US" b="1" dirty="0">
                <a:solidFill>
                  <a:schemeClr val="tx1">
                    <a:lumMod val="40000"/>
                    <a:lumOff val="60000"/>
                  </a:schemeClr>
                </a:solidFill>
                <a:latin typeface="Calibri" panose="020F0502020204030204" pitchFamily="34" charset="0"/>
                <a:cs typeface="Calibri" panose="020F0502020204030204" pitchFamily="34" charset="0"/>
              </a:rPr>
              <a:t>Critical Minerals/Materials.  </a:t>
            </a:r>
            <a:r>
              <a:rPr lang="en-US" altLang="en-US" dirty="0">
                <a:solidFill>
                  <a:schemeClr val="tx1">
                    <a:lumMod val="40000"/>
                    <a:lumOff val="60000"/>
                  </a:schemeClr>
                </a:solidFill>
                <a:latin typeface="Calibri" panose="020F0502020204030204" pitchFamily="34" charset="0"/>
                <a:cs typeface="Calibri" panose="020F0502020204030204" pitchFamily="34" charset="0"/>
              </a:rPr>
              <a:t>Multisector modeling quantifying and exploring the demands, resources, supply chains, and domestic and global markets for the critical minerals and materials needed to meet the energy and computational needs of the evolving economy.</a:t>
            </a:r>
            <a:endParaRPr lang="en-US" altLang="en-US" b="1" dirty="0">
              <a:solidFill>
                <a:schemeClr val="tx1">
                  <a:lumMod val="40000"/>
                  <a:lumOff val="60000"/>
                </a:schemeClr>
              </a:solidFill>
              <a:latin typeface="Calibri" panose="020F0502020204030204" pitchFamily="34" charset="0"/>
              <a:cs typeface="Calibri" panose="020F0502020204030204" pitchFamily="34" charset="0"/>
            </a:endParaRPr>
          </a:p>
          <a:p>
            <a:r>
              <a:rPr lang="en-US" altLang="en-US" b="1" dirty="0">
                <a:solidFill>
                  <a:schemeClr val="tx1">
                    <a:lumMod val="50000"/>
                  </a:schemeClr>
                </a:solidFill>
                <a:latin typeface="Calibri" panose="020F0502020204030204" pitchFamily="34" charset="0"/>
                <a:cs typeface="Calibri" panose="020F0502020204030204" pitchFamily="34" charset="0"/>
              </a:rPr>
              <a:t>AI/ML-Integrated Modeling/Analysis.</a:t>
            </a:r>
            <a:r>
              <a:rPr lang="en-US" altLang="en-US" dirty="0">
                <a:solidFill>
                  <a:schemeClr val="tx1">
                    <a:lumMod val="50000"/>
                  </a:schemeClr>
                </a:solidFill>
                <a:latin typeface="Calibri" panose="020F0502020204030204" pitchFamily="34" charset="0"/>
                <a:cs typeface="Calibri" panose="020F0502020204030204" pitchFamily="34" charset="0"/>
              </a:rPr>
              <a:t> Novel computational techniques for AI-assisted facile model integration, rapid model emulation of complex system behavior, and ML approaches for exploring large ensembles of scenarios quantifying the impact of uncertain drivers.</a:t>
            </a:r>
          </a:p>
          <a:p>
            <a:endParaRPr lang="en-US" altLang="en-US" b="1" dirty="0">
              <a:solidFill>
                <a:schemeClr val="tx1">
                  <a:lumMod val="50000"/>
                </a:schemeClr>
              </a:solidFill>
              <a:latin typeface="Calibri" panose="020F0502020204030204" pitchFamily="34" charset="0"/>
              <a:cs typeface="Calibri" panose="020F0502020204030204" pitchFamily="34" charset="0"/>
            </a:endParaRPr>
          </a:p>
          <a:p>
            <a:endParaRPr lang="en-US" altLang="en-US" b="1" i="1" dirty="0">
              <a:solidFill>
                <a:schemeClr val="tx1">
                  <a:lumMod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307672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02C3D-194A-5096-8187-55D19270B6F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A146D9-7BF0-22CC-3E36-F75DACD742FF}"/>
              </a:ext>
            </a:extLst>
          </p:cNvPr>
          <p:cNvSpPr>
            <a:spLocks noGrp="1"/>
          </p:cNvSpPr>
          <p:nvPr>
            <p:ph type="title"/>
          </p:nvPr>
        </p:nvSpPr>
        <p:spPr>
          <a:xfrm>
            <a:off x="3936670" y="238480"/>
            <a:ext cx="9013409" cy="824929"/>
          </a:xfrm>
        </p:spPr>
        <p:txBody>
          <a:bodyPr/>
          <a:lstStyle/>
          <a:p>
            <a:r>
              <a:rPr lang="en-US" dirty="0"/>
              <a:t>GCIMS FY25-26 Research Focus Areas</a:t>
            </a:r>
          </a:p>
        </p:txBody>
      </p:sp>
      <p:sp>
        <p:nvSpPr>
          <p:cNvPr id="3" name="Content Placeholder 2">
            <a:extLst>
              <a:ext uri="{FF2B5EF4-FFF2-40B4-BE49-F238E27FC236}">
                <a16:creationId xmlns:a16="http://schemas.microsoft.com/office/drawing/2014/main" id="{FE2DE635-3DA5-0602-9A07-45A5547AE621}"/>
              </a:ext>
            </a:extLst>
          </p:cNvPr>
          <p:cNvSpPr>
            <a:spLocks noGrp="1"/>
          </p:cNvSpPr>
          <p:nvPr>
            <p:ph sz="quarter" idx="20"/>
          </p:nvPr>
        </p:nvSpPr>
        <p:spPr>
          <a:xfrm>
            <a:off x="734992" y="1620456"/>
            <a:ext cx="13733362" cy="6510758"/>
          </a:xfrm>
        </p:spPr>
        <p:txBody>
          <a:bodyPr/>
          <a:lstStyle/>
          <a:p>
            <a:r>
              <a:rPr lang="en-US" altLang="en-US" b="1" dirty="0">
                <a:solidFill>
                  <a:schemeClr val="tx1">
                    <a:lumMod val="40000"/>
                    <a:lumOff val="60000"/>
                  </a:schemeClr>
                </a:solidFill>
                <a:latin typeface="Calibri" panose="020F0502020204030204" pitchFamily="34" charset="0"/>
                <a:cs typeface="Calibri" panose="020F0502020204030204" pitchFamily="34" charset="0"/>
              </a:rPr>
              <a:t>Energy.</a:t>
            </a:r>
            <a:r>
              <a:rPr lang="en-US" altLang="en-US" dirty="0">
                <a:solidFill>
                  <a:schemeClr val="tx1">
                    <a:lumMod val="40000"/>
                    <a:lumOff val="60000"/>
                  </a:schemeClr>
                </a:solidFill>
                <a:latin typeface="Calibri" panose="020F0502020204030204" pitchFamily="34" charset="0"/>
                <a:cs typeface="Calibri" panose="020F0502020204030204" pitchFamily="34" charset="0"/>
              </a:rPr>
              <a:t>  Analysis of the potential scales, roles, and impacts of energy resources, technologies, and applications in the multisector, domestic and global economic context of energy production, transformation, demand, trade, and energy security.</a:t>
            </a:r>
          </a:p>
          <a:p>
            <a:r>
              <a:rPr lang="en-US" altLang="en-US" b="1" dirty="0">
                <a:solidFill>
                  <a:schemeClr val="tx1">
                    <a:lumMod val="40000"/>
                    <a:lumOff val="60000"/>
                  </a:schemeClr>
                </a:solidFill>
                <a:latin typeface="Calibri" panose="020F0502020204030204" pitchFamily="34" charset="0"/>
                <a:cs typeface="Calibri" panose="020F0502020204030204" pitchFamily="34" charset="0"/>
              </a:rPr>
              <a:t>Critical Minerals/Materials.  </a:t>
            </a:r>
            <a:r>
              <a:rPr lang="en-US" altLang="en-US" dirty="0">
                <a:solidFill>
                  <a:schemeClr val="tx1">
                    <a:lumMod val="40000"/>
                    <a:lumOff val="60000"/>
                  </a:schemeClr>
                </a:solidFill>
                <a:latin typeface="Calibri" panose="020F0502020204030204" pitchFamily="34" charset="0"/>
                <a:cs typeface="Calibri" panose="020F0502020204030204" pitchFamily="34" charset="0"/>
              </a:rPr>
              <a:t>Multisector modeling quantifying and exploring the demands, resources, supply chains, and domestic and global markets for the critical minerals and materials needed to meet the energy and computational needs of the evolving economy.</a:t>
            </a:r>
            <a:endParaRPr lang="en-US" altLang="en-US" b="1" dirty="0">
              <a:solidFill>
                <a:schemeClr val="tx1">
                  <a:lumMod val="40000"/>
                  <a:lumOff val="60000"/>
                </a:schemeClr>
              </a:solidFill>
              <a:latin typeface="Calibri" panose="020F0502020204030204" pitchFamily="34" charset="0"/>
              <a:cs typeface="Calibri" panose="020F0502020204030204" pitchFamily="34" charset="0"/>
            </a:endParaRPr>
          </a:p>
          <a:p>
            <a:r>
              <a:rPr lang="en-US" altLang="en-US" b="1" dirty="0">
                <a:solidFill>
                  <a:schemeClr val="tx1">
                    <a:lumMod val="40000"/>
                    <a:lumOff val="60000"/>
                  </a:schemeClr>
                </a:solidFill>
                <a:latin typeface="Calibri" panose="020F0502020204030204" pitchFamily="34" charset="0"/>
                <a:cs typeface="Calibri" panose="020F0502020204030204" pitchFamily="34" charset="0"/>
              </a:rPr>
              <a:t>AI/ML-Integrated Modeling/Analysis.</a:t>
            </a:r>
            <a:r>
              <a:rPr lang="en-US" altLang="en-US" dirty="0">
                <a:solidFill>
                  <a:schemeClr val="tx1">
                    <a:lumMod val="40000"/>
                    <a:lumOff val="60000"/>
                  </a:schemeClr>
                </a:solidFill>
                <a:latin typeface="Calibri" panose="020F0502020204030204" pitchFamily="34" charset="0"/>
                <a:cs typeface="Calibri" panose="020F0502020204030204" pitchFamily="34" charset="0"/>
              </a:rPr>
              <a:t> Novel computational techniques for AI-assisted facile model integration, rapid model emulation of complex system behavior, and ML approaches for exploring large ensembles of scenarios quantifying the impact of uncertain drivers.</a:t>
            </a:r>
          </a:p>
          <a:p>
            <a:endParaRPr lang="en-US" altLang="en-US" b="1" dirty="0">
              <a:solidFill>
                <a:schemeClr val="tx1">
                  <a:lumMod val="40000"/>
                  <a:lumOff val="60000"/>
                </a:schemeClr>
              </a:solidFill>
              <a:latin typeface="Calibri" panose="020F0502020204030204" pitchFamily="34" charset="0"/>
              <a:cs typeface="Calibri" panose="020F0502020204030204" pitchFamily="34" charset="0"/>
            </a:endParaRPr>
          </a:p>
          <a:p>
            <a:r>
              <a:rPr lang="en-US" altLang="en-US" b="1" dirty="0">
                <a:solidFill>
                  <a:schemeClr val="tx1">
                    <a:lumMod val="50000"/>
                  </a:schemeClr>
                </a:solidFill>
                <a:latin typeface="Calibri" panose="020F0502020204030204" pitchFamily="34" charset="0"/>
                <a:cs typeface="Calibri" panose="020F0502020204030204" pitchFamily="34" charset="0"/>
              </a:rPr>
              <a:t>Data Centers as a key Multisector Use Case. </a:t>
            </a:r>
            <a:r>
              <a:rPr lang="en-US" altLang="en-US" dirty="0">
                <a:solidFill>
                  <a:schemeClr val="tx1">
                    <a:lumMod val="50000"/>
                  </a:schemeClr>
                </a:solidFill>
                <a:latin typeface="Calibri" panose="020F0502020204030204" pitchFamily="34" charset="0"/>
                <a:cs typeface="Calibri" panose="020F0502020204030204" pitchFamily="34" charset="0"/>
              </a:rPr>
              <a:t> Analysis of the future growth of data centers - modeling the drivers of demand, the requirements for electricity, water, capital, and critical materials, and the potential impacts both from and on technological and economic change.</a:t>
            </a:r>
            <a:endParaRPr lang="en-US" altLang="en-US" b="1" i="1" dirty="0">
              <a:solidFill>
                <a:schemeClr val="tx1">
                  <a:lumMod val="50000"/>
                </a:schemeClr>
              </a:solidFill>
              <a:latin typeface="Calibri" panose="020F0502020204030204" pitchFamily="34" charset="0"/>
              <a:cs typeface="Calibri" panose="020F0502020204030204" pitchFamily="34" charset="0"/>
            </a:endParaRPr>
          </a:p>
          <a:p>
            <a:endParaRPr lang="en-US" altLang="en-US" b="1" i="1" dirty="0">
              <a:solidFill>
                <a:schemeClr val="tx1">
                  <a:lumMod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13253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7DE024-C405-32AE-4A17-A9BC181FB7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9038AA-D4DE-B7FD-E4EA-8EC7E384E4A5}"/>
              </a:ext>
            </a:extLst>
          </p:cNvPr>
          <p:cNvSpPr>
            <a:spLocks noGrp="1"/>
          </p:cNvSpPr>
          <p:nvPr>
            <p:ph type="title"/>
          </p:nvPr>
        </p:nvSpPr>
        <p:spPr>
          <a:xfrm>
            <a:off x="3936670" y="238480"/>
            <a:ext cx="9013409" cy="824929"/>
          </a:xfrm>
        </p:spPr>
        <p:txBody>
          <a:bodyPr/>
          <a:lstStyle/>
          <a:p>
            <a:r>
              <a:rPr lang="en-US" dirty="0"/>
              <a:t>GCIMS FY25-26 Research Focus Areas</a:t>
            </a:r>
          </a:p>
        </p:txBody>
      </p:sp>
      <p:sp>
        <p:nvSpPr>
          <p:cNvPr id="3" name="Content Placeholder 2">
            <a:extLst>
              <a:ext uri="{FF2B5EF4-FFF2-40B4-BE49-F238E27FC236}">
                <a16:creationId xmlns:a16="http://schemas.microsoft.com/office/drawing/2014/main" id="{457BC6E2-D419-ED17-2522-78BA6DD55B01}"/>
              </a:ext>
            </a:extLst>
          </p:cNvPr>
          <p:cNvSpPr>
            <a:spLocks noGrp="1"/>
          </p:cNvSpPr>
          <p:nvPr>
            <p:ph sz="quarter" idx="20"/>
          </p:nvPr>
        </p:nvSpPr>
        <p:spPr>
          <a:xfrm>
            <a:off x="734992" y="1620456"/>
            <a:ext cx="13733362" cy="6510758"/>
          </a:xfrm>
        </p:spPr>
        <p:txBody>
          <a:bodyPr/>
          <a:lstStyle/>
          <a:p>
            <a:r>
              <a:rPr lang="en-US" altLang="en-US" b="1" dirty="0">
                <a:solidFill>
                  <a:schemeClr val="tx1">
                    <a:lumMod val="50000"/>
                  </a:schemeClr>
                </a:solidFill>
                <a:latin typeface="Calibri" panose="020F0502020204030204" pitchFamily="34" charset="0"/>
                <a:cs typeface="Calibri" panose="020F0502020204030204" pitchFamily="34" charset="0"/>
              </a:rPr>
              <a:t>Energy.</a:t>
            </a:r>
            <a:r>
              <a:rPr lang="en-US" altLang="en-US" dirty="0">
                <a:solidFill>
                  <a:schemeClr val="tx1">
                    <a:lumMod val="50000"/>
                  </a:schemeClr>
                </a:solidFill>
                <a:latin typeface="Calibri" panose="020F0502020204030204" pitchFamily="34" charset="0"/>
                <a:cs typeface="Calibri" panose="020F0502020204030204" pitchFamily="34" charset="0"/>
              </a:rPr>
              <a:t>  Analysis of the potential scales, roles, and impacts of energy resources, technologies, and applications in the multisector, domestic and global economic context of energy production, transformation, demand, trade, and energy security.</a:t>
            </a:r>
          </a:p>
          <a:p>
            <a:r>
              <a:rPr lang="en-US" altLang="en-US" b="1" dirty="0">
                <a:solidFill>
                  <a:schemeClr val="tx1">
                    <a:lumMod val="50000"/>
                  </a:schemeClr>
                </a:solidFill>
                <a:latin typeface="Calibri" panose="020F0502020204030204" pitchFamily="34" charset="0"/>
                <a:cs typeface="Calibri" panose="020F0502020204030204" pitchFamily="34" charset="0"/>
              </a:rPr>
              <a:t>Critical Minerals/Materials.  </a:t>
            </a:r>
            <a:r>
              <a:rPr lang="en-US" altLang="en-US" dirty="0">
                <a:solidFill>
                  <a:schemeClr val="tx1">
                    <a:lumMod val="50000"/>
                  </a:schemeClr>
                </a:solidFill>
                <a:latin typeface="Calibri" panose="020F0502020204030204" pitchFamily="34" charset="0"/>
                <a:cs typeface="Calibri" panose="020F0502020204030204" pitchFamily="34" charset="0"/>
              </a:rPr>
              <a:t>Multisector modeling quantifying and exploring the demands, resources, supply chains, and domestic and global markets for the critical minerals and materials needed to meet the energy and computational needs of the evolving economy.</a:t>
            </a:r>
            <a:endParaRPr lang="en-US" altLang="en-US" b="1" dirty="0">
              <a:solidFill>
                <a:schemeClr val="tx1">
                  <a:lumMod val="50000"/>
                </a:schemeClr>
              </a:solidFill>
              <a:latin typeface="Calibri" panose="020F0502020204030204" pitchFamily="34" charset="0"/>
              <a:cs typeface="Calibri" panose="020F0502020204030204" pitchFamily="34" charset="0"/>
            </a:endParaRPr>
          </a:p>
          <a:p>
            <a:r>
              <a:rPr lang="en-US" altLang="en-US" b="1" dirty="0">
                <a:solidFill>
                  <a:schemeClr val="tx1">
                    <a:lumMod val="50000"/>
                  </a:schemeClr>
                </a:solidFill>
                <a:latin typeface="Calibri" panose="020F0502020204030204" pitchFamily="34" charset="0"/>
                <a:cs typeface="Calibri" panose="020F0502020204030204" pitchFamily="34" charset="0"/>
              </a:rPr>
              <a:t>AI/ML-Integrated Modeling/Analysis.</a:t>
            </a:r>
            <a:r>
              <a:rPr lang="en-US" altLang="en-US" dirty="0">
                <a:solidFill>
                  <a:schemeClr val="tx1">
                    <a:lumMod val="50000"/>
                  </a:schemeClr>
                </a:solidFill>
                <a:latin typeface="Calibri" panose="020F0502020204030204" pitchFamily="34" charset="0"/>
                <a:cs typeface="Calibri" panose="020F0502020204030204" pitchFamily="34" charset="0"/>
              </a:rPr>
              <a:t> Novel computational techniques for AI-assisted facile model integration, rapid model emulation of complex system behavior, and ML approaches for exploring large ensembles of scenarios quantifying the impact of uncertain drivers.</a:t>
            </a:r>
          </a:p>
          <a:p>
            <a:endParaRPr lang="en-US" altLang="en-US" b="1" dirty="0">
              <a:solidFill>
                <a:schemeClr val="tx1">
                  <a:lumMod val="50000"/>
                </a:schemeClr>
              </a:solidFill>
              <a:latin typeface="Calibri" panose="020F0502020204030204" pitchFamily="34" charset="0"/>
              <a:cs typeface="Calibri" panose="020F0502020204030204" pitchFamily="34" charset="0"/>
            </a:endParaRPr>
          </a:p>
          <a:p>
            <a:r>
              <a:rPr lang="en-US" altLang="en-US" b="1" dirty="0">
                <a:solidFill>
                  <a:schemeClr val="tx1">
                    <a:lumMod val="50000"/>
                  </a:schemeClr>
                </a:solidFill>
                <a:latin typeface="Calibri" panose="020F0502020204030204" pitchFamily="34" charset="0"/>
                <a:cs typeface="Calibri" panose="020F0502020204030204" pitchFamily="34" charset="0"/>
              </a:rPr>
              <a:t>Data Centers as a key Multisector Use Case. </a:t>
            </a:r>
            <a:r>
              <a:rPr lang="en-US" altLang="en-US" dirty="0">
                <a:solidFill>
                  <a:schemeClr val="tx1">
                    <a:lumMod val="50000"/>
                  </a:schemeClr>
                </a:solidFill>
                <a:latin typeface="Calibri" panose="020F0502020204030204" pitchFamily="34" charset="0"/>
                <a:cs typeface="Calibri" panose="020F0502020204030204" pitchFamily="34" charset="0"/>
              </a:rPr>
              <a:t> Analysis of the future growth of data centers - modeling the drivers of demand, the requirements for electricity, water, capital, and critical materials, and the potential impacts both from and on technological and economic change.</a:t>
            </a:r>
            <a:endParaRPr lang="en-US" altLang="en-US" b="1" i="1" dirty="0">
              <a:solidFill>
                <a:schemeClr val="tx1">
                  <a:lumMod val="50000"/>
                </a:schemeClr>
              </a:solidFill>
              <a:latin typeface="Calibri" panose="020F0502020204030204" pitchFamily="34" charset="0"/>
              <a:cs typeface="Calibri" panose="020F0502020204030204" pitchFamily="34" charset="0"/>
            </a:endParaRPr>
          </a:p>
          <a:p>
            <a:endParaRPr lang="en-US" altLang="en-US" b="1" i="1" dirty="0">
              <a:solidFill>
                <a:schemeClr val="tx1">
                  <a:lumMod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869821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PNNL_Option_4">
  <a:themeElements>
    <a:clrScheme name="PNNL">
      <a:dk1>
        <a:srgbClr val="616265"/>
      </a:dk1>
      <a:lt1>
        <a:srgbClr val="FFFFFF"/>
      </a:lt1>
      <a:dk2>
        <a:srgbClr val="D77600"/>
      </a:dk2>
      <a:lt2>
        <a:srgbClr val="B3B3B3"/>
      </a:lt2>
      <a:accent1>
        <a:srgbClr val="A63F1E"/>
      </a:accent1>
      <a:accent2>
        <a:srgbClr val="191C1F"/>
      </a:accent2>
      <a:accent3>
        <a:srgbClr val="F4AA00"/>
      </a:accent3>
      <a:accent4>
        <a:srgbClr val="007836"/>
      </a:accent4>
      <a:accent5>
        <a:srgbClr val="C10435"/>
      </a:accent5>
      <a:accent6>
        <a:srgbClr val="00338E"/>
      </a:accent6>
      <a:hlink>
        <a:srgbClr val="003698"/>
      </a:hlink>
      <a:folHlink>
        <a:srgbClr val="8A0752"/>
      </a:folHlink>
    </a:clrScheme>
    <a:fontScheme name="PNNL_Ar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alpha val="25000"/>
          </a:schemeClr>
        </a:solidFill>
        <a:ln w="19050">
          <a:solidFill>
            <a:schemeClr val="bg2">
              <a:lumMod val="50000"/>
            </a:schemeClr>
          </a:solidFill>
        </a:ln>
      </a:spPr>
      <a:bodyPr wrap="square" lIns="91440" tIns="91440" rIns="91440" bIns="91440" rtlCol="0">
        <a:noAutofit/>
      </a:bodyPr>
      <a:lstStyle>
        <a:defPPr algn="l">
          <a:lnSpc>
            <a:spcPct val="150000"/>
          </a:lnSpc>
          <a:defRPr>
            <a:solidFill>
              <a:schemeClr val="tx1"/>
            </a:solidFill>
          </a:defRPr>
        </a:defPPr>
      </a:lstStyle>
    </a:spDef>
  </a:objectDefaults>
  <a:extraClrSchemeLst/>
  <a:extLst>
    <a:ext uri="{05A4C25C-085E-4340-85A3-A5531E510DB2}">
      <thm15:themeFamily xmlns:thm15="http://schemas.microsoft.com/office/thememl/2012/main" name="PNNL_Plain.potx" id="{0782FAF7-70BE-4A7B-A9AB-04CE0CD8A8DE}" vid="{2CD97732-1318-4B64-80C1-95496D5ABA2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PNNL_Option_4</Template>
  <TotalTime>0</TotalTime>
  <Words>1944</Words>
  <Application>Microsoft Office PowerPoint</Application>
  <PresentationFormat>Custom</PresentationFormat>
  <Paragraphs>169</Paragraphs>
  <Slides>20</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Calibri</vt:lpstr>
      <vt:lpstr>Calibri (body)</vt:lpstr>
      <vt:lpstr>Helvetica</vt:lpstr>
      <vt:lpstr>Noto Sans Symbols</vt:lpstr>
      <vt:lpstr>Wingdings</vt:lpstr>
      <vt:lpstr>PNNL_Option_4</vt:lpstr>
      <vt:lpstr>Overview of GCAM and the GCIMS Project </vt:lpstr>
      <vt:lpstr>GCIMS Project: Vision and Team</vt:lpstr>
      <vt:lpstr>Global Change Analysis Model (GCAM)</vt:lpstr>
      <vt:lpstr>GCAM is an Open-Source Community Model</vt:lpstr>
      <vt:lpstr>GCIMS FY25-26 Research Focus Areas</vt:lpstr>
      <vt:lpstr>GCIMS FY25-26 Research Focus Areas</vt:lpstr>
      <vt:lpstr>GCIMS FY25-26 Research Focus Areas</vt:lpstr>
      <vt:lpstr>GCIMS FY25-26 Research Focus Areas</vt:lpstr>
      <vt:lpstr>GCIMS FY25-26 Research Focus Areas</vt:lpstr>
      <vt:lpstr>GCAM is the central MSD model of the GCIMS suite of open, modular, integrated tools </vt:lpstr>
      <vt:lpstr>GCIMS Models have been used in collaboration with many other MSD and EESM projects</vt:lpstr>
      <vt:lpstr>PowerPoint Presentation</vt:lpstr>
      <vt:lpstr>GCIMS, GCAM and MSD Analysis of Energy</vt:lpstr>
      <vt:lpstr>GCAM-USA: Integrating higher resolution modeling with consistency at larger scales</vt:lpstr>
      <vt:lpstr>GCAM and subregional modeling flexibility: Electricity Grid Regions and Trade</vt:lpstr>
      <vt:lpstr>GCAM result: Impact of daily cycling Electric Grid Storage on capacity and utilization</vt:lpstr>
      <vt:lpstr>Agenda – Plenary Session</vt:lpstr>
      <vt:lpstr>Model Demos and Training</vt:lpstr>
      <vt:lpstr>PowerPoint Presentation</vt:lpstr>
      <vt:lpstr>GCAM/GCIMS Resources and Information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2025-06-04T18:11:45Z</dcterms:created>
  <dcterms:modified xsi:type="dcterms:W3CDTF">2025-06-04T18:12:05Z</dcterms:modified>
</cp:coreProperties>
</file>